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0" r:id="rId4"/>
    <p:sldId id="271" r:id="rId5"/>
    <p:sldId id="296" r:id="rId6"/>
    <p:sldId id="298" r:id="rId7"/>
    <p:sldId id="272" r:id="rId8"/>
    <p:sldId id="275" r:id="rId9"/>
    <p:sldId id="300" r:id="rId10"/>
    <p:sldId id="299" r:id="rId11"/>
    <p:sldId id="301" r:id="rId12"/>
    <p:sldId id="277" r:id="rId13"/>
    <p:sldId id="276" r:id="rId14"/>
    <p:sldId id="302" r:id="rId15"/>
    <p:sldId id="285" r:id="rId16"/>
    <p:sldId id="281" r:id="rId17"/>
    <p:sldId id="280" r:id="rId18"/>
    <p:sldId id="303" r:id="rId19"/>
    <p:sldId id="282" r:id="rId20"/>
    <p:sldId id="283" r:id="rId21"/>
    <p:sldId id="279" r:id="rId22"/>
    <p:sldId id="284" r:id="rId23"/>
    <p:sldId id="286" r:id="rId24"/>
    <p:sldId id="287" r:id="rId25"/>
    <p:sldId id="288" r:id="rId26"/>
    <p:sldId id="289" r:id="rId27"/>
    <p:sldId id="290" r:id="rId28"/>
    <p:sldId id="291" r:id="rId29"/>
    <p:sldId id="278" r:id="rId30"/>
    <p:sldId id="294" r:id="rId31"/>
    <p:sldId id="292" r:id="rId32"/>
    <p:sldId id="293" r:id="rId33"/>
    <p:sldId id="295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249513A-EC47-5D49-B23D-B207522FC9D2}">
          <p14:sldIdLst>
            <p14:sldId id="256"/>
            <p14:sldId id="257"/>
            <p14:sldId id="270"/>
            <p14:sldId id="271"/>
            <p14:sldId id="296"/>
            <p14:sldId id="298"/>
            <p14:sldId id="272"/>
            <p14:sldId id="275"/>
            <p14:sldId id="300"/>
            <p14:sldId id="299"/>
            <p14:sldId id="301"/>
            <p14:sldId id="277"/>
            <p14:sldId id="276"/>
            <p14:sldId id="302"/>
            <p14:sldId id="285"/>
            <p14:sldId id="281"/>
            <p14:sldId id="280"/>
            <p14:sldId id="303"/>
            <p14:sldId id="282"/>
            <p14:sldId id="283"/>
            <p14:sldId id="279"/>
            <p14:sldId id="284"/>
          </p14:sldIdLst>
        </p14:section>
        <p14:section name="Appendix" id="{3AD80646-3A73-D84D-9C7E-88B91B1EBF6A}">
          <p14:sldIdLst>
            <p14:sldId id="286"/>
            <p14:sldId id="287"/>
            <p14:sldId id="288"/>
            <p14:sldId id="289"/>
            <p14:sldId id="290"/>
            <p14:sldId id="291"/>
            <p14:sldId id="278"/>
            <p14:sldId id="294"/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DA3"/>
    <a:srgbClr val="D5B763"/>
    <a:srgbClr val="DEAB81"/>
    <a:srgbClr val="E9C39C"/>
    <a:srgbClr val="98BBBD"/>
    <a:srgbClr val="4C41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2647"/>
  </p:normalViewPr>
  <p:slideViewPr>
    <p:cSldViewPr snapToGrid="0">
      <p:cViewPr varScale="1">
        <p:scale>
          <a:sx n="104" d="100"/>
          <a:sy n="104" d="100"/>
        </p:scale>
        <p:origin x="13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92C70-974F-674A-A0BE-342D18D1C7D6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ACD4D-CA6A-7C4C-9042-ED52528C33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  <a:latin typeface="Helvetica Neue" panose="02000503000000020004" pitchFamily="2" charset="0"/>
              </a:rPr>
              <a:t>November</a:t>
            </a:r>
            <a:r>
              <a:rPr lang="fr-FR" dirty="0">
                <a:effectLst/>
                <a:latin typeface="Helvetica Neue" panose="02000503000000020004" pitchFamily="2" charset="0"/>
              </a:rPr>
              <a:t> 2019, the World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Health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Organization</a:t>
            </a:r>
            <a:r>
              <a:rPr lang="fr-FR" dirty="0">
                <a:effectLst/>
                <a:latin typeface="Helvetica Neue" panose="02000503000000020004" pitchFamily="2" charset="0"/>
              </a:rPr>
              <a:t> report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ACD4D-CA6A-7C4C-9042-ED52528C33A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24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effectLst/>
                <a:latin typeface="Helvetica Neue" panose="02000503000000020004" pitchFamily="2" charset="0"/>
              </a:rPr>
              <a:t>134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rows</a:t>
            </a:r>
            <a:r>
              <a:rPr lang="fr-FR" dirty="0">
                <a:effectLst/>
                <a:latin typeface="Helvetica Neue" panose="02000503000000020004" pitchFamily="2" charset="0"/>
              </a:rPr>
              <a:t> in total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ACD4D-CA6A-7C4C-9042-ED52528C33A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38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156 types of audience at the </a:t>
            </a:r>
            <a:r>
              <a:rPr lang="fr-FR" dirty="0" err="1"/>
              <a:t>beginning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ACD4D-CA6A-7C4C-9042-ED52528C33A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238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effectLst/>
                <a:latin typeface="Helvetica Neue" panose="02000503000000020004" pitchFamily="2" charset="0"/>
              </a:rPr>
              <a:t>Pymysql</a:t>
            </a:r>
            <a:r>
              <a:rPr lang="fr-FR" dirty="0">
                <a:effectLst/>
                <a:latin typeface="Helvetica Neue" panose="02000503000000020004" pitchFamily="2" charset="0"/>
              </a:rPr>
              <a:t> </a:t>
            </a:r>
            <a:r>
              <a:rPr lang="fr-FR" dirty="0" err="1">
                <a:effectLst/>
                <a:latin typeface="Helvetica Neue" panose="02000503000000020004" pitchFamily="2" charset="0"/>
              </a:rPr>
              <a:t>library</a:t>
            </a:r>
            <a:endParaRPr lang="fr-FR" dirty="0">
              <a:effectLst/>
              <a:latin typeface="Helvetica Neue" panose="02000503000000020004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ACD4D-CA6A-7C4C-9042-ED52528C33A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219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ACD4D-CA6A-7C4C-9042-ED52528C33A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03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Positive </a:t>
            </a:r>
            <a:r>
              <a:rPr lang="fr-FR" sz="14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linear</a:t>
            </a:r>
            <a:r>
              <a:rPr lang="fr-FR" sz="14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14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correlations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between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the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number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of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visitors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of free exhibitions and of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paid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exhibitions, as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well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as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between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the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number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of total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visitors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and the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number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of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visitors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for free /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paid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exhibitions</a:t>
            </a: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12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14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Linear</a:t>
            </a:r>
            <a:r>
              <a:rPr lang="fr-FR" sz="14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14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correlation</a:t>
            </a:r>
            <a:r>
              <a:rPr lang="fr-FR" sz="14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not </a:t>
            </a:r>
            <a:r>
              <a:rPr lang="fr-FR" sz="14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obvious</a:t>
            </a:r>
            <a:r>
              <a:rPr lang="fr-FR" sz="14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between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the duration and the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number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of total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visitors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visitors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of free exhibitions and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paid</a:t>
            </a:r>
            <a:r>
              <a:rPr lang="fr-FR" sz="12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12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ones</a:t>
            </a:r>
            <a:endParaRPr lang="fr-FR" sz="12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ACD4D-CA6A-7C4C-9042-ED52528C33A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88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C40D38-24BF-9660-89E1-22F657C47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8D202FE-8FA7-29E3-5EFA-F0C70AB13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77EEE6-F740-FD05-9EA6-E798AFD64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BC1DC0-F88F-53E2-7DFB-905BEA572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646AD-1544-99B4-679F-3F60DAD97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310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C3BCC-CF99-0FAF-53F1-58294B84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471FB4-4824-1FDD-A523-EF00518F8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2E82BE-E83D-1B7A-3122-0EC4A0B0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7B1092-07E8-50A5-84B5-A1A584A7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850CE1-CC4D-381F-BB98-D8E43A1D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245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9AD453F-D9B3-CC2E-C991-B0496771F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F5FB1C-DB43-73A1-01DC-B7B7186FA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B5CFB0-68DC-9B75-10F0-1ADC837F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9B6E6F-711F-B6D9-9513-D35AA818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2A911B-9E5F-70CB-6BF9-DAB3331A2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68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D9B751-1CCD-16F9-A9E6-05E625CA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3B103E-C210-297B-CE75-422CAE98B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37B896-7E7E-64CE-9294-64585D26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74E0C7-8A19-E3C7-1647-CC230258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6F5666-477A-4B8F-6F90-4D896214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43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801A50-CD65-6044-8ABB-85A9432D3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BEE0F2-502A-EF07-E787-A6E8223B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94A87-84D7-49B5-AB76-CCCC897C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86CF48-46E9-1E07-7C45-34072F3D2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FBE61C-438D-87F9-EE32-BF7CAE4E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06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F3820-D275-A739-1BDB-7B1EA0C2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81E9B-7498-2F94-CE72-07BD898282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0185D1-3D13-E008-7B7B-252368F78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60816E-61DE-36EF-2581-43E12FF35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07DA8B-64FF-F67E-29C6-54DD7DBA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D48676-0902-D75F-55E4-7C90D2DA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014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8D148A-7B37-9824-55CB-92374943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C28A56-D70C-756B-6B2F-72932C88C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031394-BF25-5D37-A61D-2D7975EDC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F40C27-9900-0DF9-9326-7A158D1EF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B318492-D737-588B-F808-84FFB88CC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4763D33-AE06-B55C-DE9E-207B3D49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72B328A-2ED6-A5EC-2141-0FB2DD593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D4AADE1-4C85-A20B-85BE-0A80481D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51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5CF2A5-4C9D-2B99-7C54-64DCC2F1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F5B318-4753-EA98-E79B-21ECDD1F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9A5F0B-F4A8-AA52-2EAE-C3FDE2F5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2D12C1-7566-D23A-7D29-94F9D58F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05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88AF24D-1E50-842A-56AA-4EEC2EBFF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04D3168-49F7-67CB-F2A4-5073CE52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0562D7-3BE0-0B70-D8E2-FA0813D64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26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2B5776-695F-A1AC-350C-DDCEF91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F83706-FA99-4B6A-13F7-B360A5838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A003846-14FC-16BD-57D7-FBA00AD8C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5629C3-857A-7E50-C10D-0B7089BC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36F231-494D-1EE4-D993-88DE3560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3B1C95-7C32-7571-3F19-94E5DBEF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66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73947-78AE-7E24-6E3B-DE35BE89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422E44C-A6E0-B0F0-A178-5230632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435394-87F9-DA21-651E-12983A22D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22F6EA-2855-71FA-515D-C9BAC2DA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6CE716-B333-42E9-1D9A-A4FAE0CD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DC874E-214A-F247-4698-F8BA109E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77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571596-DA28-B34A-214B-1CF877BA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27B2BA-EF55-59CF-F782-962BF995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B84943-1062-81D2-FFFD-A16A5C471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C80BC-B10A-6C46-8102-88658AA3E477}" type="datetimeFigureOut">
              <a:rPr lang="fr-FR" smtClean="0"/>
              <a:t>07/06/2023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3304AC-B664-C54A-0A36-32735CB8E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FABFB9-EFF6-94B7-A872-B48C9ED61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BB41E-EE27-6345-90B7-EE42267776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63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jp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data.culture.gouv.fr/explore/dataset/frequentation-des-musees-de-france/export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data.iledefrance.fr/explore/dataset/liste_des_musees_franciliens/export/?disjunctive.region_administrative&amp;disjunctive.departemen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s://opendata.paris.fr/explore/dataset/que-faire-a-paris-/information/?disjunctive.tags&amp;disjunctive.address_name&amp;disjunctive.address_zipcode&amp;disjunctive.address_city&amp;disjunctive.pmr&amp;disjunctive.blind&amp;disjunctive.deaf&amp;disjunctive.transport&amp;disjunctive.price_type&amp;disjunctive.access_type&amp;disjunctive.program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76542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FFB790B-C5E5-FDAF-7080-8C31097CA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4168239"/>
            <a:ext cx="9144000" cy="86791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Art exhibitions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830AF3A-9208-31F4-38F0-2B722C256235}"/>
              </a:ext>
            </a:extLst>
          </p:cNvPr>
          <p:cNvSpPr txBox="1">
            <a:spLocks/>
          </p:cNvSpPr>
          <p:nvPr/>
        </p:nvSpPr>
        <p:spPr>
          <a:xfrm>
            <a:off x="9369631" y="5812126"/>
            <a:ext cx="2822369" cy="521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600" dirty="0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Axèle Mahalin</a:t>
            </a:r>
          </a:p>
          <a:p>
            <a:r>
              <a:rPr lang="fr-FR" sz="1600" dirty="0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June 9th, 2023</a:t>
            </a:r>
          </a:p>
        </p:txBody>
      </p:sp>
    </p:spTree>
    <p:extLst>
      <p:ext uri="{BB962C8B-B14F-4D97-AF65-F5344CB8AC3E}">
        <p14:creationId xmlns:p14="http://schemas.microsoft.com/office/powerpoint/2010/main" val="300327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6" name="Google Shape;528;g12c43fe8f74_0_299">
            <a:extLst>
              <a:ext uri="{FF2B5EF4-FFF2-40B4-BE49-F238E27FC236}">
                <a16:creationId xmlns:a16="http://schemas.microsoft.com/office/drawing/2014/main" id="{1EC4EFA6-3133-0BB7-D4BB-E6FB302BB6E0}"/>
              </a:ext>
            </a:extLst>
          </p:cNvPr>
          <p:cNvSpPr txBox="1"/>
          <p:nvPr/>
        </p:nvSpPr>
        <p:spPr>
          <a:xfrm>
            <a:off x="108279" y="718457"/>
            <a:ext cx="416947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French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museums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visitors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F69854C-ABD2-97DB-7940-6DF053FFB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4" y="1502057"/>
            <a:ext cx="3306453" cy="417039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F77973-9091-6C13-BED2-F5B64E31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26" y="1893943"/>
            <a:ext cx="7772400" cy="78663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9BB1485-1156-B6B6-E93F-E5BA3F0B3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726" y="2675854"/>
            <a:ext cx="7772400" cy="821964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F701D7AE-CBAA-02D4-ED03-993AB7920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6726" y="3547756"/>
            <a:ext cx="8795659" cy="430481"/>
          </a:xfrm>
        </p:spPr>
        <p:txBody>
          <a:bodyPr>
            <a:normAutofit/>
          </a:bodyPr>
          <a:lstStyle/>
          <a:p>
            <a:pPr algn="l" fontAlgn="ctr">
              <a:spcBef>
                <a:spcPts val="0"/>
              </a:spcBef>
            </a:pPr>
            <a:r>
              <a:rPr lang="fr-FR" sz="18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fr-FR" sz="18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Dropped</a:t>
            </a:r>
            <a:r>
              <a:rPr lang="fr-FR" sz="18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fr-FR" sz="18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them</a:t>
            </a:r>
            <a:r>
              <a:rPr lang="fr-FR" sz="18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fr-FR" sz="18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since</a:t>
            </a:r>
            <a:r>
              <a:rPr lang="fr-FR" sz="18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fr-FR" sz="18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they</a:t>
            </a:r>
            <a:r>
              <a:rPr lang="fr-FR" sz="18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fr-FR" sz="18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represented</a:t>
            </a:r>
            <a:r>
              <a:rPr lang="fr-FR" sz="18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3380 </a:t>
            </a:r>
            <a:r>
              <a:rPr lang="fr-FR" sz="18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rows</a:t>
            </a:r>
            <a:r>
              <a:rPr lang="fr-FR" sz="18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over 23586</a:t>
            </a:r>
            <a:endParaRPr lang="fr-FR" sz="18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62126252-08A7-346D-1A75-9AEACE688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726" y="4555730"/>
            <a:ext cx="7772400" cy="1116724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3234F6D7-2CE4-4E8A-9A3C-79DF5E3A75A0}"/>
              </a:ext>
            </a:extLst>
          </p:cNvPr>
          <p:cNvSpPr txBox="1">
            <a:spLocks/>
          </p:cNvSpPr>
          <p:nvPr/>
        </p:nvSpPr>
        <p:spPr>
          <a:xfrm>
            <a:off x="3673601" y="1505196"/>
            <a:ext cx="8795659" cy="43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Handling 0 and </a:t>
            </a:r>
            <a:r>
              <a:rPr lang="fr-FR" sz="1500" dirty="0" err="1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missing</a:t>
            </a: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 values</a:t>
            </a:r>
            <a:endParaRPr lang="fr-FR" sz="1500" dirty="0">
              <a:solidFill>
                <a:srgbClr val="FFFFFF"/>
              </a:solidFill>
              <a:highlight>
                <a:srgbClr val="98BBBD"/>
              </a:highlight>
              <a:latin typeface="Roboto Slab"/>
              <a:ea typeface="Roboto Slab"/>
              <a:cs typeface="Roboto Slab"/>
            </a:endParaRP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34C5486-BBE8-E3B0-DDF9-0D4D414ADFCB}"/>
              </a:ext>
            </a:extLst>
          </p:cNvPr>
          <p:cNvSpPr txBox="1">
            <a:spLocks/>
          </p:cNvSpPr>
          <p:nvPr/>
        </p:nvSpPr>
        <p:spPr>
          <a:xfrm>
            <a:off x="3673601" y="4177144"/>
            <a:ext cx="8795659" cy="43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1500" dirty="0" err="1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Convert</a:t>
            </a: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 data types</a:t>
            </a:r>
            <a:endParaRPr lang="fr-FR" sz="1500" dirty="0">
              <a:solidFill>
                <a:srgbClr val="FFFFFF"/>
              </a:solidFill>
              <a:highlight>
                <a:srgbClr val="98BBBD"/>
              </a:highlight>
              <a:latin typeface="Roboto Slab"/>
              <a:ea typeface="Roboto Slab"/>
              <a:cs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11270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00D0767E-FCA3-24AA-E70F-33A0CB1D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170" y="4105587"/>
            <a:ext cx="2590800" cy="11227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6" name="Google Shape;528;g12c43fe8f74_0_299">
            <a:extLst>
              <a:ext uri="{FF2B5EF4-FFF2-40B4-BE49-F238E27FC236}">
                <a16:creationId xmlns:a16="http://schemas.microsoft.com/office/drawing/2014/main" id="{1EC4EFA6-3133-0BB7-D4BB-E6FB302BB6E0}"/>
              </a:ext>
            </a:extLst>
          </p:cNvPr>
          <p:cNvSpPr txBox="1"/>
          <p:nvPr/>
        </p:nvSpPr>
        <p:spPr>
          <a:xfrm>
            <a:off x="108279" y="718457"/>
            <a:ext cx="416947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Exhibitions in Paris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3234F6D7-2CE4-4E8A-9A3C-79DF5E3A75A0}"/>
              </a:ext>
            </a:extLst>
          </p:cNvPr>
          <p:cNvSpPr txBox="1">
            <a:spLocks/>
          </p:cNvSpPr>
          <p:nvPr/>
        </p:nvSpPr>
        <p:spPr>
          <a:xfrm>
            <a:off x="108279" y="1505196"/>
            <a:ext cx="2219285" cy="43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Keywords </a:t>
            </a:r>
            <a:r>
              <a:rPr lang="fr-FR" sz="1500" dirty="0" err="1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cleaning</a:t>
            </a:r>
            <a:endParaRPr lang="fr-FR" sz="1500" dirty="0">
              <a:solidFill>
                <a:srgbClr val="FFFFFF"/>
              </a:solidFill>
              <a:highlight>
                <a:srgbClr val="98BBBD"/>
              </a:highlight>
              <a:latin typeface="Roboto Slab"/>
              <a:ea typeface="Roboto Slab"/>
              <a:cs typeface="Roboto Slab"/>
            </a:endParaRP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34C5486-BBE8-E3B0-DDF9-0D4D414ADFCB}"/>
              </a:ext>
            </a:extLst>
          </p:cNvPr>
          <p:cNvSpPr txBox="1">
            <a:spLocks/>
          </p:cNvSpPr>
          <p:nvPr/>
        </p:nvSpPr>
        <p:spPr>
          <a:xfrm>
            <a:off x="3673601" y="4177144"/>
            <a:ext cx="8795659" cy="43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1500" dirty="0" err="1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Convert</a:t>
            </a: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 data types</a:t>
            </a:r>
            <a:endParaRPr lang="fr-FR" sz="1500" dirty="0">
              <a:solidFill>
                <a:srgbClr val="FFFFFF"/>
              </a:solidFill>
              <a:highlight>
                <a:srgbClr val="98BBBD"/>
              </a:highlight>
              <a:latin typeface="Roboto Slab"/>
              <a:ea typeface="Roboto Slab"/>
              <a:cs typeface="Roboto Slab"/>
            </a:endParaRPr>
          </a:p>
        </p:txBody>
      </p:sp>
      <p:pic>
        <p:nvPicPr>
          <p:cNvPr id="3" name="image1.png">
            <a:extLst>
              <a:ext uri="{FF2B5EF4-FFF2-40B4-BE49-F238E27FC236}">
                <a16:creationId xmlns:a16="http://schemas.microsoft.com/office/drawing/2014/main" id="{0DA3E893-4030-F818-CE42-27846B25CA1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52399" y="2025650"/>
            <a:ext cx="5943600" cy="2806700"/>
          </a:xfrm>
          <a:prstGeom prst="rect">
            <a:avLst/>
          </a:prstGeom>
          <a:ln/>
        </p:spPr>
      </p:pic>
      <p:pic>
        <p:nvPicPr>
          <p:cNvPr id="8" name="image3.png">
            <a:extLst>
              <a:ext uri="{FF2B5EF4-FFF2-40B4-BE49-F238E27FC236}">
                <a16:creationId xmlns:a16="http://schemas.microsoft.com/office/drawing/2014/main" id="{7E6D2906-EEDB-FCE0-B435-F288F01A837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52399" y="2833000"/>
            <a:ext cx="5943600" cy="2400300"/>
          </a:xfrm>
          <a:prstGeom prst="rect">
            <a:avLst/>
          </a:prstGeom>
          <a:ln/>
        </p:spPr>
      </p:pic>
      <p:pic>
        <p:nvPicPr>
          <p:cNvPr id="10" name="image4.png">
            <a:extLst>
              <a:ext uri="{FF2B5EF4-FFF2-40B4-BE49-F238E27FC236}">
                <a16:creationId xmlns:a16="http://schemas.microsoft.com/office/drawing/2014/main" id="{41F10DC2-3477-2690-BA5E-600C14A76DD3}"/>
              </a:ext>
            </a:extLst>
          </p:cNvPr>
          <p:cNvPicPr/>
          <p:nvPr/>
        </p:nvPicPr>
        <p:blipFill rotWithShape="1">
          <a:blip r:embed="rId7"/>
          <a:srcRect b="52071"/>
          <a:stretch/>
        </p:blipFill>
        <p:spPr>
          <a:xfrm>
            <a:off x="6177150" y="2025650"/>
            <a:ext cx="5943600" cy="742607"/>
          </a:xfrm>
          <a:prstGeom prst="rect">
            <a:avLst/>
          </a:prstGeom>
          <a:ln/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D15981AD-C03F-9F90-5971-64CE486F38BC}"/>
              </a:ext>
            </a:extLst>
          </p:cNvPr>
          <p:cNvSpPr txBox="1">
            <a:spLocks/>
          </p:cNvSpPr>
          <p:nvPr/>
        </p:nvSpPr>
        <p:spPr>
          <a:xfrm>
            <a:off x="6093442" y="1505196"/>
            <a:ext cx="2219285" cy="43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Audience </a:t>
            </a:r>
            <a:r>
              <a:rPr lang="fr-FR" sz="1500" dirty="0" err="1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cleaning</a:t>
            </a:r>
            <a:endParaRPr lang="fr-FR" sz="1500" dirty="0">
              <a:solidFill>
                <a:srgbClr val="FFFFFF"/>
              </a:solidFill>
              <a:highlight>
                <a:srgbClr val="98BBBD"/>
              </a:highlight>
              <a:latin typeface="Roboto Slab"/>
              <a:ea typeface="Roboto Slab"/>
              <a:cs typeface="Roboto Slab"/>
            </a:endParaRPr>
          </a:p>
        </p:txBody>
      </p:sp>
      <p:pic>
        <p:nvPicPr>
          <p:cNvPr id="13" name="image6.png">
            <a:extLst>
              <a:ext uri="{FF2B5EF4-FFF2-40B4-BE49-F238E27FC236}">
                <a16:creationId xmlns:a16="http://schemas.microsoft.com/office/drawing/2014/main" id="{2BACFCB8-0C54-E7DB-80DB-A58D60621C78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6177150" y="3297623"/>
            <a:ext cx="5943600" cy="317500"/>
          </a:xfrm>
          <a:prstGeom prst="rect">
            <a:avLst/>
          </a:prstGeom>
          <a:ln/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90DC65E6-FA58-3668-E237-F121E6525D7E}"/>
              </a:ext>
            </a:extLst>
          </p:cNvPr>
          <p:cNvSpPr txBox="1">
            <a:spLocks/>
          </p:cNvSpPr>
          <p:nvPr/>
        </p:nvSpPr>
        <p:spPr>
          <a:xfrm>
            <a:off x="6093442" y="2905737"/>
            <a:ext cx="2219285" cy="43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Duration </a:t>
            </a:r>
            <a:r>
              <a:rPr lang="fr-FR" sz="1500" dirty="0" err="1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column</a:t>
            </a:r>
            <a:endParaRPr lang="fr-FR" sz="1500" dirty="0">
              <a:solidFill>
                <a:srgbClr val="FFFFFF"/>
              </a:solidFill>
              <a:highlight>
                <a:srgbClr val="98BBBD"/>
              </a:highlight>
              <a:latin typeface="Roboto Slab"/>
              <a:ea typeface="Roboto Slab"/>
              <a:cs typeface="Roboto Slab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EE60783B-AB90-5265-D448-8FB5B3C6B1F7}"/>
              </a:ext>
            </a:extLst>
          </p:cNvPr>
          <p:cNvSpPr txBox="1">
            <a:spLocks/>
          </p:cNvSpPr>
          <p:nvPr/>
        </p:nvSpPr>
        <p:spPr>
          <a:xfrm>
            <a:off x="6089771" y="3734648"/>
            <a:ext cx="6528218" cy="43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1500" dirty="0" err="1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Convert</a:t>
            </a: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 data types</a:t>
            </a:r>
            <a:endParaRPr lang="fr-FR" sz="1500" dirty="0">
              <a:solidFill>
                <a:srgbClr val="FFFFFF"/>
              </a:solidFill>
              <a:highlight>
                <a:srgbClr val="98BBBD"/>
              </a:highlight>
              <a:latin typeface="Roboto Slab"/>
              <a:ea typeface="Roboto Slab"/>
              <a:cs typeface="Roboto Slab"/>
            </a:endParaRPr>
          </a:p>
        </p:txBody>
      </p:sp>
      <p:pic>
        <p:nvPicPr>
          <p:cNvPr id="15" name="image23.png">
            <a:extLst>
              <a:ext uri="{FF2B5EF4-FFF2-40B4-BE49-F238E27FC236}">
                <a16:creationId xmlns:a16="http://schemas.microsoft.com/office/drawing/2014/main" id="{B4FB0B82-F0AE-928A-1BB5-D9B2379AD989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6177150" y="4105588"/>
            <a:ext cx="4415640" cy="11227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557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ERD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B377D2-622B-2D15-3A55-1F733648F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191" y="1180704"/>
            <a:ext cx="6877141" cy="449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5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4631" y="2772889"/>
            <a:ext cx="5406093" cy="2962748"/>
          </a:xfrm>
        </p:spPr>
        <p:txBody>
          <a:bodyPr>
            <a:normAutofit/>
          </a:bodyPr>
          <a:lstStyle/>
          <a:p>
            <a:pPr algn="l" fontAlgn="ctr">
              <a:spcBef>
                <a:spcPts val="0"/>
              </a:spcBef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Pairwise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relationship</a:t>
            </a: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Exploratory</a:t>
            </a:r>
            <a:r>
              <a:rPr lang="fr-FR" dirty="0">
                <a:latin typeface="Heiti TC Medium" pitchFamily="2" charset="-128"/>
                <a:ea typeface="Heiti TC Medium" pitchFamily="2" charset="-128"/>
              </a:rPr>
              <a:t> data </a:t>
            </a:r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analysis</a:t>
            </a:r>
            <a:endParaRPr lang="fr-FR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6" name="Google Shape;528;g12c43fe8f74_0_299">
            <a:extLst>
              <a:ext uri="{FF2B5EF4-FFF2-40B4-BE49-F238E27FC236}">
                <a16:creationId xmlns:a16="http://schemas.microsoft.com/office/drawing/2014/main" id="{8F4C2D46-692A-3500-A0E0-63D023184544}"/>
              </a:ext>
            </a:extLst>
          </p:cNvPr>
          <p:cNvSpPr txBox="1"/>
          <p:nvPr/>
        </p:nvSpPr>
        <p:spPr>
          <a:xfrm>
            <a:off x="1670469" y="1989289"/>
            <a:ext cx="8997531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Exhibition’s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duration and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number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of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visitors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correlation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" name="image35.png">
            <a:extLst>
              <a:ext uri="{FF2B5EF4-FFF2-40B4-BE49-F238E27FC236}">
                <a16:creationId xmlns:a16="http://schemas.microsoft.com/office/drawing/2014/main" id="{FC962A62-FF84-648F-3E9B-058150FA0DE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203224" y="2263281"/>
            <a:ext cx="3634996" cy="3596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21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6" name="Google Shape;528;g12c43fe8f74_0_299">
            <a:extLst>
              <a:ext uri="{FF2B5EF4-FFF2-40B4-BE49-F238E27FC236}">
                <a16:creationId xmlns:a16="http://schemas.microsoft.com/office/drawing/2014/main" id="{8F4C2D46-692A-3500-A0E0-63D023184544}"/>
              </a:ext>
            </a:extLst>
          </p:cNvPr>
          <p:cNvSpPr txBox="1"/>
          <p:nvPr/>
        </p:nvSpPr>
        <p:spPr>
          <a:xfrm>
            <a:off x="214058" y="847235"/>
            <a:ext cx="8997531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Exhibition’s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duration and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number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of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visitors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correlation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" name="image2.png">
            <a:extLst>
              <a:ext uri="{FF2B5EF4-FFF2-40B4-BE49-F238E27FC236}">
                <a16:creationId xmlns:a16="http://schemas.microsoft.com/office/drawing/2014/main" id="{00F02BAD-EBAC-9A2D-2A8A-50EF67B5AC2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14059" y="2806142"/>
            <a:ext cx="7056472" cy="2577809"/>
          </a:xfrm>
          <a:prstGeom prst="rect">
            <a:avLst/>
          </a:prstGeom>
          <a:ln/>
        </p:spPr>
      </p:pic>
      <p:pic>
        <p:nvPicPr>
          <p:cNvPr id="13" name="image18.png">
            <a:extLst>
              <a:ext uri="{FF2B5EF4-FFF2-40B4-BE49-F238E27FC236}">
                <a16:creationId xmlns:a16="http://schemas.microsoft.com/office/drawing/2014/main" id="{1DF3E54C-F273-1C07-3C71-F8AD303F56D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587682" y="1698167"/>
            <a:ext cx="4272692" cy="3717909"/>
          </a:xfrm>
          <a:prstGeom prst="rect">
            <a:avLst/>
          </a:prstGeom>
          <a:ln/>
        </p:spPr>
      </p:pic>
      <p:sp>
        <p:nvSpPr>
          <p:cNvPr id="15" name="Sous-titre 2">
            <a:extLst>
              <a:ext uri="{FF2B5EF4-FFF2-40B4-BE49-F238E27FC236}">
                <a16:creationId xmlns:a16="http://schemas.microsoft.com/office/drawing/2014/main" id="{5D806AEE-97BB-6753-A168-084D990ED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58" y="1526855"/>
            <a:ext cx="2450765" cy="453637"/>
          </a:xfrm>
        </p:spPr>
        <p:txBody>
          <a:bodyPr>
            <a:normAutofit/>
          </a:bodyPr>
          <a:lstStyle/>
          <a:p>
            <a:pPr algn="l" fontAlgn="ctr">
              <a:spcBef>
                <a:spcPts val="0"/>
              </a:spcBef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Scatter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plots</a:t>
            </a:r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CB1610B1-DBF7-ACF7-C3E4-DF94E740E191}"/>
              </a:ext>
            </a:extLst>
          </p:cNvPr>
          <p:cNvSpPr txBox="1">
            <a:spLocks/>
          </p:cNvSpPr>
          <p:nvPr/>
        </p:nvSpPr>
        <p:spPr>
          <a:xfrm>
            <a:off x="8404470" y="1526855"/>
            <a:ext cx="2450765" cy="4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Correlation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422567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90A0A94B-AA3A-25AC-7A48-88FE6D30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91"/>
            <a:ext cx="12192000" cy="7105064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40EFD85A-C095-7685-6910-7EB57EBD6ECD}"/>
              </a:ext>
            </a:extLst>
          </p:cNvPr>
          <p:cNvSpPr txBox="1">
            <a:spLocks/>
          </p:cNvSpPr>
          <p:nvPr/>
        </p:nvSpPr>
        <p:spPr>
          <a:xfrm>
            <a:off x="3048000" y="4168239"/>
            <a:ext cx="9144000" cy="8679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Tableau </a:t>
            </a:r>
            <a:r>
              <a:rPr lang="fr-FR" dirty="0" err="1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Demo</a:t>
            </a:r>
            <a:endParaRPr lang="fr-FR" dirty="0">
              <a:solidFill>
                <a:sysClr val="windowText" lastClr="00000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2984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131" y="2440523"/>
            <a:ext cx="8795659" cy="3295114"/>
          </a:xfrm>
        </p:spPr>
        <p:txBody>
          <a:bodyPr>
            <a:normAutofit/>
          </a:bodyPr>
          <a:lstStyle/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Weak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negative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correlation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exists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between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the duration of exhibitions and the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number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of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visitors</a:t>
            </a: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The French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cities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with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the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highest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number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of exhibitions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visitors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between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2001 and 2020 are not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necessarily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the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ones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with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the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most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museums</a:t>
            </a: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algn="l" fontAlgn="ctr">
              <a:spcBef>
                <a:spcPts val="0"/>
              </a:spcBef>
            </a:pP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Paid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exhibitions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generally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attract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more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visitors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, but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visitors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have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shown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a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preference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for free exhibitions in Paris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since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2005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Main </a:t>
            </a:r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results</a:t>
            </a:r>
            <a:endParaRPr lang="fr-FR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Machine </a:t>
            </a:r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learning</a:t>
            </a:r>
            <a:endParaRPr lang="fr-FR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grpSp>
        <p:nvGrpSpPr>
          <p:cNvPr id="11" name="Group 37">
            <a:extLst>
              <a:ext uri="{FF2B5EF4-FFF2-40B4-BE49-F238E27FC236}">
                <a16:creationId xmlns:a16="http://schemas.microsoft.com/office/drawing/2014/main" id="{65BF19CF-983D-83CE-720A-31341E67F3C3}"/>
              </a:ext>
            </a:extLst>
          </p:cNvPr>
          <p:cNvGrpSpPr/>
          <p:nvPr/>
        </p:nvGrpSpPr>
        <p:grpSpPr>
          <a:xfrm>
            <a:off x="1986907" y="2421505"/>
            <a:ext cx="8218186" cy="4329188"/>
            <a:chOff x="1405955" y="1531479"/>
            <a:chExt cx="10111445" cy="5326522"/>
          </a:xfrm>
        </p:grpSpPr>
        <p:grpSp>
          <p:nvGrpSpPr>
            <p:cNvPr id="12" name="Group 36">
              <a:extLst>
                <a:ext uri="{FF2B5EF4-FFF2-40B4-BE49-F238E27FC236}">
                  <a16:creationId xmlns:a16="http://schemas.microsoft.com/office/drawing/2014/main" id="{59454866-4FBC-AE99-39C8-2A456AC2F1AA}"/>
                </a:ext>
              </a:extLst>
            </p:cNvPr>
            <p:cNvGrpSpPr/>
            <p:nvPr/>
          </p:nvGrpSpPr>
          <p:grpSpPr>
            <a:xfrm>
              <a:off x="4291263" y="1783122"/>
              <a:ext cx="3609475" cy="5074879"/>
              <a:chOff x="4291263" y="1783122"/>
              <a:chExt cx="3609475" cy="5074879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3C8792F7-35B6-1C15-DC5D-9FBD1DE2DA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3389" y="2085423"/>
                <a:ext cx="2958016" cy="2862791"/>
              </a:xfrm>
              <a:custGeom>
                <a:avLst/>
                <a:gdLst>
                  <a:gd name="T0" fmla="*/ 1046 w 8020"/>
                  <a:gd name="T1" fmla="*/ 6632 h 7762"/>
                  <a:gd name="T2" fmla="*/ 1388 w 8020"/>
                  <a:gd name="T3" fmla="*/ 6974 h 7762"/>
                  <a:gd name="T4" fmla="*/ 1860 w 8020"/>
                  <a:gd name="T5" fmla="*/ 7505 h 7762"/>
                  <a:gd name="T6" fmla="*/ 532 w 8020"/>
                  <a:gd name="T7" fmla="*/ 6202 h 7762"/>
                  <a:gd name="T8" fmla="*/ 275 w 8020"/>
                  <a:gd name="T9" fmla="*/ 5860 h 7762"/>
                  <a:gd name="T10" fmla="*/ 275 w 8020"/>
                  <a:gd name="T11" fmla="*/ 5860 h 7762"/>
                  <a:gd name="T12" fmla="*/ 2159 w 8020"/>
                  <a:gd name="T13" fmla="*/ 7660 h 7762"/>
                  <a:gd name="T14" fmla="*/ 874 w 8020"/>
                  <a:gd name="T15" fmla="*/ 6459 h 7762"/>
                  <a:gd name="T16" fmla="*/ 1603 w 8020"/>
                  <a:gd name="T17" fmla="*/ 7248 h 7762"/>
                  <a:gd name="T18" fmla="*/ 0 w 8020"/>
                  <a:gd name="T19" fmla="*/ 3464 h 7762"/>
                  <a:gd name="T20" fmla="*/ 0 w 8020"/>
                  <a:gd name="T21" fmla="*/ 4919 h 7762"/>
                  <a:gd name="T22" fmla="*/ 0 w 8020"/>
                  <a:gd name="T23" fmla="*/ 5282 h 7762"/>
                  <a:gd name="T24" fmla="*/ 0 w 8020"/>
                  <a:gd name="T25" fmla="*/ 4555 h 7762"/>
                  <a:gd name="T26" fmla="*/ 0 w 8020"/>
                  <a:gd name="T27" fmla="*/ 3828 h 7762"/>
                  <a:gd name="T28" fmla="*/ 0 w 8020"/>
                  <a:gd name="T29" fmla="*/ 2737 h 7762"/>
                  <a:gd name="T30" fmla="*/ 0 w 8020"/>
                  <a:gd name="T31" fmla="*/ 3101 h 7762"/>
                  <a:gd name="T32" fmla="*/ 0 w 8020"/>
                  <a:gd name="T33" fmla="*/ 4192 h 7762"/>
                  <a:gd name="T34" fmla="*/ 1560 w 8020"/>
                  <a:gd name="T35" fmla="*/ 874 h 7762"/>
                  <a:gd name="T36" fmla="*/ 2074 w 8020"/>
                  <a:gd name="T37" fmla="*/ 275 h 7762"/>
                  <a:gd name="T38" fmla="*/ 2074 w 8020"/>
                  <a:gd name="T39" fmla="*/ 275 h 7762"/>
                  <a:gd name="T40" fmla="*/ 1902 w 8020"/>
                  <a:gd name="T41" fmla="*/ 532 h 7762"/>
                  <a:gd name="T42" fmla="*/ 1388 w 8020"/>
                  <a:gd name="T43" fmla="*/ 1131 h 7762"/>
                  <a:gd name="T44" fmla="*/ 574 w 8020"/>
                  <a:gd name="T45" fmla="*/ 1920 h 7762"/>
                  <a:gd name="T46" fmla="*/ 1046 w 8020"/>
                  <a:gd name="T47" fmla="*/ 1388 h 7762"/>
                  <a:gd name="T48" fmla="*/ 275 w 8020"/>
                  <a:gd name="T49" fmla="*/ 2074 h 7762"/>
                  <a:gd name="T50" fmla="*/ 275 w 8020"/>
                  <a:gd name="T51" fmla="*/ 2074 h 7762"/>
                  <a:gd name="T52" fmla="*/ 874 w 8020"/>
                  <a:gd name="T53" fmla="*/ 1560 h 7762"/>
                  <a:gd name="T54" fmla="*/ 3161 w 8020"/>
                  <a:gd name="T55" fmla="*/ 60 h 7762"/>
                  <a:gd name="T56" fmla="*/ 5342 w 8020"/>
                  <a:gd name="T57" fmla="*/ 60 h 7762"/>
                  <a:gd name="T58" fmla="*/ 2797 w 8020"/>
                  <a:gd name="T59" fmla="*/ 60 h 7762"/>
                  <a:gd name="T60" fmla="*/ 3525 w 8020"/>
                  <a:gd name="T61" fmla="*/ 60 h 7762"/>
                  <a:gd name="T62" fmla="*/ 4979 w 8020"/>
                  <a:gd name="T63" fmla="*/ 60 h 7762"/>
                  <a:gd name="T64" fmla="*/ 4615 w 8020"/>
                  <a:gd name="T65" fmla="*/ 60 h 7762"/>
                  <a:gd name="T66" fmla="*/ 4252 w 8020"/>
                  <a:gd name="T67" fmla="*/ 60 h 7762"/>
                  <a:gd name="T68" fmla="*/ 3888 w 8020"/>
                  <a:gd name="T69" fmla="*/ 60 h 7762"/>
                  <a:gd name="T70" fmla="*/ 7231 w 8020"/>
                  <a:gd name="T71" fmla="*/ 1645 h 7762"/>
                  <a:gd name="T72" fmla="*/ 6417 w 8020"/>
                  <a:gd name="T73" fmla="*/ 891 h 7762"/>
                  <a:gd name="T74" fmla="*/ 6118 w 8020"/>
                  <a:gd name="T75" fmla="*/ 617 h 7762"/>
                  <a:gd name="T76" fmla="*/ 6889 w 8020"/>
                  <a:gd name="T77" fmla="*/ 1303 h 7762"/>
                  <a:gd name="T78" fmla="*/ 6889 w 8020"/>
                  <a:gd name="T79" fmla="*/ 1303 h 7762"/>
                  <a:gd name="T80" fmla="*/ 6717 w 8020"/>
                  <a:gd name="T81" fmla="*/ 1046 h 7762"/>
                  <a:gd name="T82" fmla="*/ 7745 w 8020"/>
                  <a:gd name="T83" fmla="*/ 2159 h 7762"/>
                  <a:gd name="T84" fmla="*/ 5903 w 8020"/>
                  <a:gd name="T85" fmla="*/ 377 h 7762"/>
                  <a:gd name="T86" fmla="*/ 7403 w 8020"/>
                  <a:gd name="T87" fmla="*/ 1902 h 7762"/>
                  <a:gd name="T88" fmla="*/ 7960 w 8020"/>
                  <a:gd name="T89" fmla="*/ 3768 h 7762"/>
                  <a:gd name="T90" fmla="*/ 7960 w 8020"/>
                  <a:gd name="T91" fmla="*/ 3404 h 7762"/>
                  <a:gd name="T92" fmla="*/ 7960 w 8020"/>
                  <a:gd name="T93" fmla="*/ 2797 h 7762"/>
                  <a:gd name="T94" fmla="*/ 7960 w 8020"/>
                  <a:gd name="T95" fmla="*/ 4132 h 7762"/>
                  <a:gd name="T96" fmla="*/ 7960 w 8020"/>
                  <a:gd name="T97" fmla="*/ 5222 h 7762"/>
                  <a:gd name="T98" fmla="*/ 7960 w 8020"/>
                  <a:gd name="T99" fmla="*/ 3041 h 7762"/>
                  <a:gd name="T100" fmla="*/ 7960 w 8020"/>
                  <a:gd name="T101" fmla="*/ 4495 h 7762"/>
                  <a:gd name="T102" fmla="*/ 7960 w 8020"/>
                  <a:gd name="T103" fmla="*/ 4859 h 7762"/>
                  <a:gd name="T104" fmla="*/ 6632 w 8020"/>
                  <a:gd name="T105" fmla="*/ 6889 h 7762"/>
                  <a:gd name="T106" fmla="*/ 6632 w 8020"/>
                  <a:gd name="T107" fmla="*/ 6889 h 7762"/>
                  <a:gd name="T108" fmla="*/ 6974 w 8020"/>
                  <a:gd name="T109" fmla="*/ 6632 h 7762"/>
                  <a:gd name="T110" fmla="*/ 7231 w 8020"/>
                  <a:gd name="T111" fmla="*/ 6459 h 7762"/>
                  <a:gd name="T112" fmla="*/ 5903 w 8020"/>
                  <a:gd name="T113" fmla="*/ 7762 h 7762"/>
                  <a:gd name="T114" fmla="*/ 7403 w 8020"/>
                  <a:gd name="T115" fmla="*/ 6202 h 7762"/>
                  <a:gd name="T116" fmla="*/ 7660 w 8020"/>
                  <a:gd name="T117" fmla="*/ 5860 h 7762"/>
                  <a:gd name="T118" fmla="*/ 7660 w 8020"/>
                  <a:gd name="T119" fmla="*/ 5860 h 7762"/>
                  <a:gd name="T120" fmla="*/ 6203 w 8020"/>
                  <a:gd name="T121" fmla="*/ 7403 h 7762"/>
                  <a:gd name="T122" fmla="*/ 6460 w 8020"/>
                  <a:gd name="T123" fmla="*/ 7231 h 7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020" h="7762">
                    <a:moveTo>
                      <a:pt x="1131" y="6632"/>
                    </a:moveTo>
                    <a:cubicBezTo>
                      <a:pt x="1154" y="6655"/>
                      <a:pt x="1154" y="6693"/>
                      <a:pt x="1131" y="6717"/>
                    </a:cubicBezTo>
                    <a:cubicBezTo>
                      <a:pt x="1119" y="6728"/>
                      <a:pt x="1104" y="6734"/>
                      <a:pt x="1089" y="6734"/>
                    </a:cubicBezTo>
                    <a:cubicBezTo>
                      <a:pt x="1073" y="6734"/>
                      <a:pt x="1058" y="6728"/>
                      <a:pt x="1046" y="6717"/>
                    </a:cubicBezTo>
                    <a:cubicBezTo>
                      <a:pt x="1023" y="6693"/>
                      <a:pt x="1023" y="6655"/>
                      <a:pt x="1046" y="6632"/>
                    </a:cubicBezTo>
                    <a:cubicBezTo>
                      <a:pt x="1070" y="6608"/>
                      <a:pt x="1108" y="6608"/>
                      <a:pt x="1131" y="6632"/>
                    </a:cubicBezTo>
                    <a:close/>
                    <a:moveTo>
                      <a:pt x="1303" y="6889"/>
                    </a:moveTo>
                    <a:cubicBezTo>
                      <a:pt x="1280" y="6912"/>
                      <a:pt x="1280" y="6950"/>
                      <a:pt x="1303" y="6974"/>
                    </a:cubicBezTo>
                    <a:cubicBezTo>
                      <a:pt x="1315" y="6985"/>
                      <a:pt x="1330" y="6991"/>
                      <a:pt x="1346" y="6991"/>
                    </a:cubicBezTo>
                    <a:cubicBezTo>
                      <a:pt x="1361" y="6991"/>
                      <a:pt x="1376" y="6985"/>
                      <a:pt x="1388" y="6974"/>
                    </a:cubicBezTo>
                    <a:cubicBezTo>
                      <a:pt x="1411" y="6950"/>
                      <a:pt x="1411" y="6912"/>
                      <a:pt x="1388" y="6889"/>
                    </a:cubicBezTo>
                    <a:cubicBezTo>
                      <a:pt x="1365" y="6865"/>
                      <a:pt x="1327" y="6865"/>
                      <a:pt x="1303" y="6889"/>
                    </a:cubicBezTo>
                    <a:close/>
                    <a:moveTo>
                      <a:pt x="1817" y="7403"/>
                    </a:moveTo>
                    <a:cubicBezTo>
                      <a:pt x="1794" y="7426"/>
                      <a:pt x="1794" y="7464"/>
                      <a:pt x="1817" y="7488"/>
                    </a:cubicBezTo>
                    <a:cubicBezTo>
                      <a:pt x="1829" y="7499"/>
                      <a:pt x="1844" y="7505"/>
                      <a:pt x="1860" y="7505"/>
                    </a:cubicBezTo>
                    <a:cubicBezTo>
                      <a:pt x="1875" y="7505"/>
                      <a:pt x="1890" y="7499"/>
                      <a:pt x="1902" y="7488"/>
                    </a:cubicBezTo>
                    <a:cubicBezTo>
                      <a:pt x="1926" y="7464"/>
                      <a:pt x="1926" y="7426"/>
                      <a:pt x="1902" y="7403"/>
                    </a:cubicBezTo>
                    <a:cubicBezTo>
                      <a:pt x="1879" y="7379"/>
                      <a:pt x="1841" y="7379"/>
                      <a:pt x="1817" y="7403"/>
                    </a:cubicBezTo>
                    <a:close/>
                    <a:moveTo>
                      <a:pt x="532" y="6118"/>
                    </a:moveTo>
                    <a:cubicBezTo>
                      <a:pt x="509" y="6141"/>
                      <a:pt x="509" y="6179"/>
                      <a:pt x="532" y="6202"/>
                    </a:cubicBezTo>
                    <a:cubicBezTo>
                      <a:pt x="544" y="6214"/>
                      <a:pt x="559" y="6220"/>
                      <a:pt x="574" y="6220"/>
                    </a:cubicBezTo>
                    <a:cubicBezTo>
                      <a:pt x="590" y="6220"/>
                      <a:pt x="605" y="6214"/>
                      <a:pt x="617" y="6202"/>
                    </a:cubicBezTo>
                    <a:cubicBezTo>
                      <a:pt x="640" y="6179"/>
                      <a:pt x="640" y="6141"/>
                      <a:pt x="617" y="6118"/>
                    </a:cubicBezTo>
                    <a:cubicBezTo>
                      <a:pt x="593" y="6094"/>
                      <a:pt x="555" y="6094"/>
                      <a:pt x="532" y="6118"/>
                    </a:cubicBezTo>
                    <a:close/>
                    <a:moveTo>
                      <a:pt x="275" y="5860"/>
                    </a:moveTo>
                    <a:cubicBezTo>
                      <a:pt x="251" y="5884"/>
                      <a:pt x="251" y="5922"/>
                      <a:pt x="275" y="5945"/>
                    </a:cubicBezTo>
                    <a:cubicBezTo>
                      <a:pt x="287" y="5957"/>
                      <a:pt x="302" y="5963"/>
                      <a:pt x="317" y="5963"/>
                    </a:cubicBezTo>
                    <a:cubicBezTo>
                      <a:pt x="333" y="5963"/>
                      <a:pt x="348" y="5957"/>
                      <a:pt x="360" y="5945"/>
                    </a:cubicBezTo>
                    <a:cubicBezTo>
                      <a:pt x="383" y="5922"/>
                      <a:pt x="383" y="5884"/>
                      <a:pt x="360" y="5860"/>
                    </a:cubicBezTo>
                    <a:cubicBezTo>
                      <a:pt x="336" y="5837"/>
                      <a:pt x="298" y="5837"/>
                      <a:pt x="275" y="5860"/>
                    </a:cubicBezTo>
                    <a:close/>
                    <a:moveTo>
                      <a:pt x="2074" y="7660"/>
                    </a:moveTo>
                    <a:cubicBezTo>
                      <a:pt x="2051" y="7683"/>
                      <a:pt x="2051" y="7721"/>
                      <a:pt x="2074" y="7745"/>
                    </a:cubicBezTo>
                    <a:cubicBezTo>
                      <a:pt x="2086" y="7757"/>
                      <a:pt x="2101" y="7762"/>
                      <a:pt x="2117" y="7762"/>
                    </a:cubicBezTo>
                    <a:cubicBezTo>
                      <a:pt x="2132" y="7762"/>
                      <a:pt x="2148" y="7757"/>
                      <a:pt x="2159" y="7745"/>
                    </a:cubicBezTo>
                    <a:cubicBezTo>
                      <a:pt x="2183" y="7721"/>
                      <a:pt x="2183" y="7683"/>
                      <a:pt x="2159" y="7660"/>
                    </a:cubicBezTo>
                    <a:cubicBezTo>
                      <a:pt x="2136" y="7637"/>
                      <a:pt x="2098" y="7637"/>
                      <a:pt x="2074" y="7660"/>
                    </a:cubicBezTo>
                    <a:close/>
                    <a:moveTo>
                      <a:pt x="789" y="6375"/>
                    </a:moveTo>
                    <a:cubicBezTo>
                      <a:pt x="766" y="6398"/>
                      <a:pt x="766" y="6436"/>
                      <a:pt x="789" y="6459"/>
                    </a:cubicBezTo>
                    <a:cubicBezTo>
                      <a:pt x="801" y="6471"/>
                      <a:pt x="816" y="6477"/>
                      <a:pt x="831" y="6477"/>
                    </a:cubicBezTo>
                    <a:cubicBezTo>
                      <a:pt x="847" y="6477"/>
                      <a:pt x="862" y="6471"/>
                      <a:pt x="874" y="6459"/>
                    </a:cubicBezTo>
                    <a:cubicBezTo>
                      <a:pt x="897" y="6436"/>
                      <a:pt x="897" y="6398"/>
                      <a:pt x="874" y="6375"/>
                    </a:cubicBezTo>
                    <a:cubicBezTo>
                      <a:pt x="850" y="6351"/>
                      <a:pt x="812" y="6351"/>
                      <a:pt x="789" y="6375"/>
                    </a:cubicBezTo>
                    <a:close/>
                    <a:moveTo>
                      <a:pt x="1560" y="7146"/>
                    </a:moveTo>
                    <a:cubicBezTo>
                      <a:pt x="1537" y="7169"/>
                      <a:pt x="1537" y="7207"/>
                      <a:pt x="1560" y="7231"/>
                    </a:cubicBezTo>
                    <a:cubicBezTo>
                      <a:pt x="1572" y="7242"/>
                      <a:pt x="1587" y="7248"/>
                      <a:pt x="1603" y="7248"/>
                    </a:cubicBezTo>
                    <a:cubicBezTo>
                      <a:pt x="1618" y="7248"/>
                      <a:pt x="1633" y="7242"/>
                      <a:pt x="1645" y="7231"/>
                    </a:cubicBezTo>
                    <a:cubicBezTo>
                      <a:pt x="1669" y="7207"/>
                      <a:pt x="1669" y="7169"/>
                      <a:pt x="1645" y="7146"/>
                    </a:cubicBezTo>
                    <a:cubicBezTo>
                      <a:pt x="1622" y="7122"/>
                      <a:pt x="1584" y="7122"/>
                      <a:pt x="1560" y="7146"/>
                    </a:cubicBezTo>
                    <a:close/>
                    <a:moveTo>
                      <a:pt x="60" y="3404"/>
                    </a:moveTo>
                    <a:cubicBezTo>
                      <a:pt x="27" y="3404"/>
                      <a:pt x="0" y="3431"/>
                      <a:pt x="0" y="3464"/>
                    </a:cubicBezTo>
                    <a:cubicBezTo>
                      <a:pt x="0" y="3498"/>
                      <a:pt x="27" y="3524"/>
                      <a:pt x="60" y="3524"/>
                    </a:cubicBezTo>
                    <a:cubicBezTo>
                      <a:pt x="93" y="3524"/>
                      <a:pt x="120" y="3498"/>
                      <a:pt x="120" y="3464"/>
                    </a:cubicBezTo>
                    <a:cubicBezTo>
                      <a:pt x="120" y="3431"/>
                      <a:pt x="93" y="3404"/>
                      <a:pt x="60" y="3404"/>
                    </a:cubicBezTo>
                    <a:close/>
                    <a:moveTo>
                      <a:pt x="60" y="4859"/>
                    </a:moveTo>
                    <a:cubicBezTo>
                      <a:pt x="27" y="4859"/>
                      <a:pt x="0" y="4886"/>
                      <a:pt x="0" y="4919"/>
                    </a:cubicBezTo>
                    <a:cubicBezTo>
                      <a:pt x="0" y="4952"/>
                      <a:pt x="27" y="4979"/>
                      <a:pt x="60" y="4979"/>
                    </a:cubicBezTo>
                    <a:cubicBezTo>
                      <a:pt x="93" y="4979"/>
                      <a:pt x="120" y="4952"/>
                      <a:pt x="120" y="4919"/>
                    </a:cubicBezTo>
                    <a:cubicBezTo>
                      <a:pt x="120" y="4886"/>
                      <a:pt x="93" y="4859"/>
                      <a:pt x="60" y="4859"/>
                    </a:cubicBezTo>
                    <a:close/>
                    <a:moveTo>
                      <a:pt x="60" y="5222"/>
                    </a:moveTo>
                    <a:cubicBezTo>
                      <a:pt x="27" y="5222"/>
                      <a:pt x="0" y="5249"/>
                      <a:pt x="0" y="5282"/>
                    </a:cubicBezTo>
                    <a:cubicBezTo>
                      <a:pt x="0" y="5315"/>
                      <a:pt x="27" y="5342"/>
                      <a:pt x="60" y="5342"/>
                    </a:cubicBezTo>
                    <a:cubicBezTo>
                      <a:pt x="93" y="5342"/>
                      <a:pt x="120" y="5315"/>
                      <a:pt x="120" y="5282"/>
                    </a:cubicBezTo>
                    <a:cubicBezTo>
                      <a:pt x="120" y="5249"/>
                      <a:pt x="93" y="5222"/>
                      <a:pt x="60" y="5222"/>
                    </a:cubicBezTo>
                    <a:close/>
                    <a:moveTo>
                      <a:pt x="60" y="4495"/>
                    </a:moveTo>
                    <a:cubicBezTo>
                      <a:pt x="27" y="4495"/>
                      <a:pt x="0" y="4522"/>
                      <a:pt x="0" y="4555"/>
                    </a:cubicBezTo>
                    <a:cubicBezTo>
                      <a:pt x="0" y="4588"/>
                      <a:pt x="27" y="4615"/>
                      <a:pt x="60" y="4615"/>
                    </a:cubicBezTo>
                    <a:cubicBezTo>
                      <a:pt x="93" y="4615"/>
                      <a:pt x="120" y="4588"/>
                      <a:pt x="120" y="4555"/>
                    </a:cubicBezTo>
                    <a:cubicBezTo>
                      <a:pt x="120" y="4522"/>
                      <a:pt x="93" y="4495"/>
                      <a:pt x="60" y="4495"/>
                    </a:cubicBezTo>
                    <a:close/>
                    <a:moveTo>
                      <a:pt x="60" y="3768"/>
                    </a:moveTo>
                    <a:cubicBezTo>
                      <a:pt x="27" y="3768"/>
                      <a:pt x="0" y="3795"/>
                      <a:pt x="0" y="3828"/>
                    </a:cubicBezTo>
                    <a:cubicBezTo>
                      <a:pt x="0" y="3861"/>
                      <a:pt x="27" y="3888"/>
                      <a:pt x="60" y="3888"/>
                    </a:cubicBezTo>
                    <a:cubicBezTo>
                      <a:pt x="93" y="3888"/>
                      <a:pt x="120" y="3861"/>
                      <a:pt x="120" y="3828"/>
                    </a:cubicBezTo>
                    <a:cubicBezTo>
                      <a:pt x="120" y="3795"/>
                      <a:pt x="93" y="3768"/>
                      <a:pt x="60" y="3768"/>
                    </a:cubicBezTo>
                    <a:close/>
                    <a:moveTo>
                      <a:pt x="60" y="2677"/>
                    </a:moveTo>
                    <a:cubicBezTo>
                      <a:pt x="27" y="2677"/>
                      <a:pt x="0" y="2704"/>
                      <a:pt x="0" y="2737"/>
                    </a:cubicBezTo>
                    <a:cubicBezTo>
                      <a:pt x="0" y="2770"/>
                      <a:pt x="27" y="2797"/>
                      <a:pt x="60" y="2797"/>
                    </a:cubicBezTo>
                    <a:cubicBezTo>
                      <a:pt x="93" y="2797"/>
                      <a:pt x="120" y="2770"/>
                      <a:pt x="120" y="2737"/>
                    </a:cubicBezTo>
                    <a:cubicBezTo>
                      <a:pt x="120" y="2704"/>
                      <a:pt x="93" y="2677"/>
                      <a:pt x="60" y="2677"/>
                    </a:cubicBezTo>
                    <a:close/>
                    <a:moveTo>
                      <a:pt x="60" y="3041"/>
                    </a:moveTo>
                    <a:cubicBezTo>
                      <a:pt x="27" y="3041"/>
                      <a:pt x="0" y="3068"/>
                      <a:pt x="0" y="3101"/>
                    </a:cubicBezTo>
                    <a:cubicBezTo>
                      <a:pt x="0" y="3134"/>
                      <a:pt x="27" y="3161"/>
                      <a:pt x="60" y="3161"/>
                    </a:cubicBezTo>
                    <a:cubicBezTo>
                      <a:pt x="93" y="3161"/>
                      <a:pt x="120" y="3134"/>
                      <a:pt x="120" y="3101"/>
                    </a:cubicBezTo>
                    <a:cubicBezTo>
                      <a:pt x="120" y="3068"/>
                      <a:pt x="93" y="3041"/>
                      <a:pt x="60" y="3041"/>
                    </a:cubicBezTo>
                    <a:close/>
                    <a:moveTo>
                      <a:pt x="60" y="4132"/>
                    </a:moveTo>
                    <a:cubicBezTo>
                      <a:pt x="27" y="4132"/>
                      <a:pt x="0" y="4158"/>
                      <a:pt x="0" y="4192"/>
                    </a:cubicBezTo>
                    <a:cubicBezTo>
                      <a:pt x="0" y="4225"/>
                      <a:pt x="27" y="4252"/>
                      <a:pt x="60" y="4252"/>
                    </a:cubicBezTo>
                    <a:cubicBezTo>
                      <a:pt x="93" y="4252"/>
                      <a:pt x="120" y="4225"/>
                      <a:pt x="120" y="4192"/>
                    </a:cubicBezTo>
                    <a:cubicBezTo>
                      <a:pt x="120" y="4158"/>
                      <a:pt x="93" y="4132"/>
                      <a:pt x="60" y="4132"/>
                    </a:cubicBezTo>
                    <a:close/>
                    <a:moveTo>
                      <a:pt x="1560" y="789"/>
                    </a:moveTo>
                    <a:cubicBezTo>
                      <a:pt x="1537" y="812"/>
                      <a:pt x="1537" y="850"/>
                      <a:pt x="1560" y="874"/>
                    </a:cubicBezTo>
                    <a:cubicBezTo>
                      <a:pt x="1572" y="885"/>
                      <a:pt x="1587" y="891"/>
                      <a:pt x="1603" y="891"/>
                    </a:cubicBezTo>
                    <a:cubicBezTo>
                      <a:pt x="1618" y="891"/>
                      <a:pt x="1633" y="885"/>
                      <a:pt x="1645" y="874"/>
                    </a:cubicBezTo>
                    <a:cubicBezTo>
                      <a:pt x="1669" y="850"/>
                      <a:pt x="1669" y="812"/>
                      <a:pt x="1645" y="789"/>
                    </a:cubicBezTo>
                    <a:cubicBezTo>
                      <a:pt x="1622" y="765"/>
                      <a:pt x="1584" y="765"/>
                      <a:pt x="1560" y="789"/>
                    </a:cubicBezTo>
                    <a:close/>
                    <a:moveTo>
                      <a:pt x="2074" y="275"/>
                    </a:moveTo>
                    <a:cubicBezTo>
                      <a:pt x="2051" y="298"/>
                      <a:pt x="2051" y="336"/>
                      <a:pt x="2074" y="360"/>
                    </a:cubicBezTo>
                    <a:cubicBezTo>
                      <a:pt x="2086" y="371"/>
                      <a:pt x="2101" y="377"/>
                      <a:pt x="2117" y="377"/>
                    </a:cubicBezTo>
                    <a:cubicBezTo>
                      <a:pt x="2132" y="377"/>
                      <a:pt x="2148" y="371"/>
                      <a:pt x="2159" y="360"/>
                    </a:cubicBezTo>
                    <a:cubicBezTo>
                      <a:pt x="2183" y="336"/>
                      <a:pt x="2183" y="298"/>
                      <a:pt x="2159" y="275"/>
                    </a:cubicBezTo>
                    <a:cubicBezTo>
                      <a:pt x="2136" y="251"/>
                      <a:pt x="2098" y="251"/>
                      <a:pt x="2074" y="275"/>
                    </a:cubicBezTo>
                    <a:close/>
                    <a:moveTo>
                      <a:pt x="1817" y="532"/>
                    </a:moveTo>
                    <a:cubicBezTo>
                      <a:pt x="1794" y="555"/>
                      <a:pt x="1794" y="593"/>
                      <a:pt x="1817" y="617"/>
                    </a:cubicBezTo>
                    <a:cubicBezTo>
                      <a:pt x="1829" y="628"/>
                      <a:pt x="1844" y="634"/>
                      <a:pt x="1860" y="634"/>
                    </a:cubicBezTo>
                    <a:cubicBezTo>
                      <a:pt x="1875" y="634"/>
                      <a:pt x="1890" y="628"/>
                      <a:pt x="1902" y="617"/>
                    </a:cubicBezTo>
                    <a:cubicBezTo>
                      <a:pt x="1926" y="593"/>
                      <a:pt x="1926" y="555"/>
                      <a:pt x="1902" y="532"/>
                    </a:cubicBezTo>
                    <a:cubicBezTo>
                      <a:pt x="1879" y="508"/>
                      <a:pt x="1841" y="508"/>
                      <a:pt x="1817" y="532"/>
                    </a:cubicBezTo>
                    <a:close/>
                    <a:moveTo>
                      <a:pt x="1303" y="1046"/>
                    </a:moveTo>
                    <a:cubicBezTo>
                      <a:pt x="1280" y="1069"/>
                      <a:pt x="1280" y="1107"/>
                      <a:pt x="1303" y="1131"/>
                    </a:cubicBezTo>
                    <a:cubicBezTo>
                      <a:pt x="1315" y="1143"/>
                      <a:pt x="1330" y="1148"/>
                      <a:pt x="1346" y="1148"/>
                    </a:cubicBezTo>
                    <a:cubicBezTo>
                      <a:pt x="1361" y="1148"/>
                      <a:pt x="1376" y="1143"/>
                      <a:pt x="1388" y="1131"/>
                    </a:cubicBezTo>
                    <a:cubicBezTo>
                      <a:pt x="1411" y="1107"/>
                      <a:pt x="1411" y="1069"/>
                      <a:pt x="1388" y="1046"/>
                    </a:cubicBezTo>
                    <a:cubicBezTo>
                      <a:pt x="1365" y="1023"/>
                      <a:pt x="1327" y="1023"/>
                      <a:pt x="1303" y="1046"/>
                    </a:cubicBezTo>
                    <a:close/>
                    <a:moveTo>
                      <a:pt x="532" y="1817"/>
                    </a:moveTo>
                    <a:cubicBezTo>
                      <a:pt x="509" y="1841"/>
                      <a:pt x="509" y="1879"/>
                      <a:pt x="532" y="1902"/>
                    </a:cubicBezTo>
                    <a:cubicBezTo>
                      <a:pt x="544" y="1914"/>
                      <a:pt x="559" y="1920"/>
                      <a:pt x="574" y="1920"/>
                    </a:cubicBezTo>
                    <a:cubicBezTo>
                      <a:pt x="590" y="1920"/>
                      <a:pt x="605" y="1914"/>
                      <a:pt x="617" y="1902"/>
                    </a:cubicBezTo>
                    <a:cubicBezTo>
                      <a:pt x="640" y="1879"/>
                      <a:pt x="640" y="1841"/>
                      <a:pt x="617" y="1817"/>
                    </a:cubicBezTo>
                    <a:cubicBezTo>
                      <a:pt x="593" y="1794"/>
                      <a:pt x="555" y="1794"/>
                      <a:pt x="532" y="1817"/>
                    </a:cubicBezTo>
                    <a:close/>
                    <a:moveTo>
                      <a:pt x="1046" y="1303"/>
                    </a:moveTo>
                    <a:cubicBezTo>
                      <a:pt x="1023" y="1326"/>
                      <a:pt x="1023" y="1364"/>
                      <a:pt x="1046" y="1388"/>
                    </a:cubicBezTo>
                    <a:cubicBezTo>
                      <a:pt x="1058" y="1400"/>
                      <a:pt x="1073" y="1405"/>
                      <a:pt x="1089" y="1405"/>
                    </a:cubicBezTo>
                    <a:cubicBezTo>
                      <a:pt x="1104" y="1405"/>
                      <a:pt x="1119" y="1400"/>
                      <a:pt x="1131" y="1388"/>
                    </a:cubicBezTo>
                    <a:cubicBezTo>
                      <a:pt x="1154" y="1364"/>
                      <a:pt x="1154" y="1326"/>
                      <a:pt x="1131" y="1303"/>
                    </a:cubicBezTo>
                    <a:cubicBezTo>
                      <a:pt x="1108" y="1280"/>
                      <a:pt x="1070" y="1280"/>
                      <a:pt x="1046" y="1303"/>
                    </a:cubicBezTo>
                    <a:close/>
                    <a:moveTo>
                      <a:pt x="275" y="2074"/>
                    </a:moveTo>
                    <a:cubicBezTo>
                      <a:pt x="251" y="2098"/>
                      <a:pt x="251" y="2136"/>
                      <a:pt x="275" y="2159"/>
                    </a:cubicBezTo>
                    <a:cubicBezTo>
                      <a:pt x="287" y="2171"/>
                      <a:pt x="302" y="2177"/>
                      <a:pt x="317" y="2177"/>
                    </a:cubicBezTo>
                    <a:cubicBezTo>
                      <a:pt x="333" y="2177"/>
                      <a:pt x="348" y="2171"/>
                      <a:pt x="360" y="2159"/>
                    </a:cubicBezTo>
                    <a:cubicBezTo>
                      <a:pt x="383" y="2136"/>
                      <a:pt x="383" y="2098"/>
                      <a:pt x="360" y="2074"/>
                    </a:cubicBezTo>
                    <a:cubicBezTo>
                      <a:pt x="336" y="2051"/>
                      <a:pt x="298" y="2051"/>
                      <a:pt x="275" y="2074"/>
                    </a:cubicBezTo>
                    <a:close/>
                    <a:moveTo>
                      <a:pt x="789" y="1560"/>
                    </a:moveTo>
                    <a:cubicBezTo>
                      <a:pt x="766" y="1584"/>
                      <a:pt x="766" y="1622"/>
                      <a:pt x="789" y="1645"/>
                    </a:cubicBezTo>
                    <a:cubicBezTo>
                      <a:pt x="801" y="1657"/>
                      <a:pt x="816" y="1663"/>
                      <a:pt x="831" y="1663"/>
                    </a:cubicBezTo>
                    <a:cubicBezTo>
                      <a:pt x="847" y="1663"/>
                      <a:pt x="862" y="1657"/>
                      <a:pt x="874" y="1645"/>
                    </a:cubicBezTo>
                    <a:cubicBezTo>
                      <a:pt x="897" y="1622"/>
                      <a:pt x="897" y="1584"/>
                      <a:pt x="874" y="1560"/>
                    </a:cubicBezTo>
                    <a:cubicBezTo>
                      <a:pt x="850" y="1537"/>
                      <a:pt x="812" y="1537"/>
                      <a:pt x="789" y="1560"/>
                    </a:cubicBezTo>
                    <a:close/>
                    <a:moveTo>
                      <a:pt x="3101" y="0"/>
                    </a:moveTo>
                    <a:cubicBezTo>
                      <a:pt x="3068" y="0"/>
                      <a:pt x="3041" y="27"/>
                      <a:pt x="3041" y="60"/>
                    </a:cubicBezTo>
                    <a:cubicBezTo>
                      <a:pt x="3041" y="93"/>
                      <a:pt x="3068" y="120"/>
                      <a:pt x="3101" y="120"/>
                    </a:cubicBezTo>
                    <a:cubicBezTo>
                      <a:pt x="3134" y="120"/>
                      <a:pt x="3161" y="93"/>
                      <a:pt x="3161" y="60"/>
                    </a:cubicBezTo>
                    <a:cubicBezTo>
                      <a:pt x="3161" y="27"/>
                      <a:pt x="3134" y="0"/>
                      <a:pt x="3101" y="0"/>
                    </a:cubicBezTo>
                    <a:close/>
                    <a:moveTo>
                      <a:pt x="5282" y="0"/>
                    </a:moveTo>
                    <a:cubicBezTo>
                      <a:pt x="5249" y="0"/>
                      <a:pt x="5222" y="27"/>
                      <a:pt x="5222" y="60"/>
                    </a:cubicBezTo>
                    <a:cubicBezTo>
                      <a:pt x="5222" y="93"/>
                      <a:pt x="5249" y="120"/>
                      <a:pt x="5282" y="120"/>
                    </a:cubicBezTo>
                    <a:cubicBezTo>
                      <a:pt x="5316" y="120"/>
                      <a:pt x="5342" y="93"/>
                      <a:pt x="5342" y="60"/>
                    </a:cubicBezTo>
                    <a:cubicBezTo>
                      <a:pt x="5342" y="27"/>
                      <a:pt x="5316" y="0"/>
                      <a:pt x="5282" y="0"/>
                    </a:cubicBezTo>
                    <a:close/>
                    <a:moveTo>
                      <a:pt x="2737" y="0"/>
                    </a:moveTo>
                    <a:cubicBezTo>
                      <a:pt x="2704" y="0"/>
                      <a:pt x="2677" y="27"/>
                      <a:pt x="2677" y="60"/>
                    </a:cubicBezTo>
                    <a:cubicBezTo>
                      <a:pt x="2677" y="93"/>
                      <a:pt x="2704" y="120"/>
                      <a:pt x="2737" y="120"/>
                    </a:cubicBezTo>
                    <a:cubicBezTo>
                      <a:pt x="2771" y="120"/>
                      <a:pt x="2797" y="93"/>
                      <a:pt x="2797" y="60"/>
                    </a:cubicBezTo>
                    <a:cubicBezTo>
                      <a:pt x="2797" y="27"/>
                      <a:pt x="2771" y="0"/>
                      <a:pt x="2737" y="0"/>
                    </a:cubicBezTo>
                    <a:close/>
                    <a:moveTo>
                      <a:pt x="3465" y="0"/>
                    </a:moveTo>
                    <a:cubicBezTo>
                      <a:pt x="3431" y="0"/>
                      <a:pt x="3405" y="27"/>
                      <a:pt x="3405" y="60"/>
                    </a:cubicBezTo>
                    <a:cubicBezTo>
                      <a:pt x="3405" y="93"/>
                      <a:pt x="3431" y="120"/>
                      <a:pt x="3465" y="120"/>
                    </a:cubicBezTo>
                    <a:cubicBezTo>
                      <a:pt x="3498" y="120"/>
                      <a:pt x="3525" y="93"/>
                      <a:pt x="3525" y="60"/>
                    </a:cubicBezTo>
                    <a:cubicBezTo>
                      <a:pt x="3525" y="27"/>
                      <a:pt x="3498" y="0"/>
                      <a:pt x="3465" y="0"/>
                    </a:cubicBezTo>
                    <a:close/>
                    <a:moveTo>
                      <a:pt x="4919" y="0"/>
                    </a:moveTo>
                    <a:cubicBezTo>
                      <a:pt x="4886" y="0"/>
                      <a:pt x="4859" y="27"/>
                      <a:pt x="4859" y="60"/>
                    </a:cubicBezTo>
                    <a:cubicBezTo>
                      <a:pt x="4859" y="93"/>
                      <a:pt x="4886" y="120"/>
                      <a:pt x="4919" y="120"/>
                    </a:cubicBezTo>
                    <a:cubicBezTo>
                      <a:pt x="4952" y="120"/>
                      <a:pt x="4979" y="93"/>
                      <a:pt x="4979" y="60"/>
                    </a:cubicBezTo>
                    <a:cubicBezTo>
                      <a:pt x="4979" y="27"/>
                      <a:pt x="4952" y="0"/>
                      <a:pt x="4919" y="0"/>
                    </a:cubicBezTo>
                    <a:close/>
                    <a:moveTo>
                      <a:pt x="4555" y="0"/>
                    </a:moveTo>
                    <a:cubicBezTo>
                      <a:pt x="4522" y="0"/>
                      <a:pt x="4495" y="27"/>
                      <a:pt x="4495" y="60"/>
                    </a:cubicBezTo>
                    <a:cubicBezTo>
                      <a:pt x="4495" y="93"/>
                      <a:pt x="4522" y="120"/>
                      <a:pt x="4555" y="120"/>
                    </a:cubicBezTo>
                    <a:cubicBezTo>
                      <a:pt x="4588" y="120"/>
                      <a:pt x="4615" y="93"/>
                      <a:pt x="4615" y="60"/>
                    </a:cubicBezTo>
                    <a:cubicBezTo>
                      <a:pt x="4615" y="27"/>
                      <a:pt x="4588" y="0"/>
                      <a:pt x="4555" y="0"/>
                    </a:cubicBezTo>
                    <a:close/>
                    <a:moveTo>
                      <a:pt x="4192" y="0"/>
                    </a:moveTo>
                    <a:cubicBezTo>
                      <a:pt x="4159" y="0"/>
                      <a:pt x="4132" y="27"/>
                      <a:pt x="4132" y="60"/>
                    </a:cubicBezTo>
                    <a:cubicBezTo>
                      <a:pt x="4132" y="93"/>
                      <a:pt x="4159" y="120"/>
                      <a:pt x="4192" y="120"/>
                    </a:cubicBezTo>
                    <a:cubicBezTo>
                      <a:pt x="4225" y="120"/>
                      <a:pt x="4252" y="93"/>
                      <a:pt x="4252" y="60"/>
                    </a:cubicBezTo>
                    <a:cubicBezTo>
                      <a:pt x="4252" y="27"/>
                      <a:pt x="4225" y="0"/>
                      <a:pt x="4192" y="0"/>
                    </a:cubicBezTo>
                    <a:close/>
                    <a:moveTo>
                      <a:pt x="3828" y="0"/>
                    </a:moveTo>
                    <a:cubicBezTo>
                      <a:pt x="3795" y="0"/>
                      <a:pt x="3768" y="27"/>
                      <a:pt x="3768" y="60"/>
                    </a:cubicBezTo>
                    <a:cubicBezTo>
                      <a:pt x="3768" y="93"/>
                      <a:pt x="3795" y="120"/>
                      <a:pt x="3828" y="120"/>
                    </a:cubicBezTo>
                    <a:cubicBezTo>
                      <a:pt x="3861" y="120"/>
                      <a:pt x="3888" y="93"/>
                      <a:pt x="3888" y="60"/>
                    </a:cubicBezTo>
                    <a:cubicBezTo>
                      <a:pt x="3888" y="27"/>
                      <a:pt x="3861" y="0"/>
                      <a:pt x="3828" y="0"/>
                    </a:cubicBezTo>
                    <a:close/>
                    <a:moveTo>
                      <a:pt x="7146" y="1560"/>
                    </a:moveTo>
                    <a:cubicBezTo>
                      <a:pt x="7123" y="1584"/>
                      <a:pt x="7123" y="1622"/>
                      <a:pt x="7146" y="1645"/>
                    </a:cubicBezTo>
                    <a:cubicBezTo>
                      <a:pt x="7158" y="1657"/>
                      <a:pt x="7173" y="1663"/>
                      <a:pt x="7188" y="1663"/>
                    </a:cubicBezTo>
                    <a:cubicBezTo>
                      <a:pt x="7204" y="1663"/>
                      <a:pt x="7219" y="1657"/>
                      <a:pt x="7231" y="1645"/>
                    </a:cubicBezTo>
                    <a:cubicBezTo>
                      <a:pt x="7254" y="1622"/>
                      <a:pt x="7254" y="1584"/>
                      <a:pt x="7231" y="1560"/>
                    </a:cubicBezTo>
                    <a:cubicBezTo>
                      <a:pt x="7207" y="1537"/>
                      <a:pt x="7169" y="1537"/>
                      <a:pt x="7146" y="1560"/>
                    </a:cubicBezTo>
                    <a:close/>
                    <a:moveTo>
                      <a:pt x="6375" y="789"/>
                    </a:moveTo>
                    <a:cubicBezTo>
                      <a:pt x="6351" y="812"/>
                      <a:pt x="6351" y="850"/>
                      <a:pt x="6375" y="874"/>
                    </a:cubicBezTo>
                    <a:cubicBezTo>
                      <a:pt x="6386" y="885"/>
                      <a:pt x="6402" y="891"/>
                      <a:pt x="6417" y="891"/>
                    </a:cubicBezTo>
                    <a:cubicBezTo>
                      <a:pt x="6433" y="891"/>
                      <a:pt x="6448" y="885"/>
                      <a:pt x="6460" y="874"/>
                    </a:cubicBezTo>
                    <a:cubicBezTo>
                      <a:pt x="6483" y="850"/>
                      <a:pt x="6483" y="812"/>
                      <a:pt x="6460" y="789"/>
                    </a:cubicBezTo>
                    <a:cubicBezTo>
                      <a:pt x="6436" y="765"/>
                      <a:pt x="6398" y="765"/>
                      <a:pt x="6375" y="789"/>
                    </a:cubicBezTo>
                    <a:close/>
                    <a:moveTo>
                      <a:pt x="6118" y="532"/>
                    </a:moveTo>
                    <a:cubicBezTo>
                      <a:pt x="6094" y="555"/>
                      <a:pt x="6094" y="593"/>
                      <a:pt x="6118" y="617"/>
                    </a:cubicBezTo>
                    <a:cubicBezTo>
                      <a:pt x="6129" y="628"/>
                      <a:pt x="6145" y="634"/>
                      <a:pt x="6160" y="634"/>
                    </a:cubicBezTo>
                    <a:cubicBezTo>
                      <a:pt x="6175" y="634"/>
                      <a:pt x="6191" y="628"/>
                      <a:pt x="6203" y="617"/>
                    </a:cubicBezTo>
                    <a:cubicBezTo>
                      <a:pt x="6226" y="593"/>
                      <a:pt x="6226" y="555"/>
                      <a:pt x="6203" y="532"/>
                    </a:cubicBezTo>
                    <a:cubicBezTo>
                      <a:pt x="6179" y="508"/>
                      <a:pt x="6141" y="508"/>
                      <a:pt x="6118" y="532"/>
                    </a:cubicBezTo>
                    <a:close/>
                    <a:moveTo>
                      <a:pt x="6889" y="1303"/>
                    </a:moveTo>
                    <a:cubicBezTo>
                      <a:pt x="6865" y="1326"/>
                      <a:pt x="6865" y="1364"/>
                      <a:pt x="6889" y="1388"/>
                    </a:cubicBezTo>
                    <a:cubicBezTo>
                      <a:pt x="6901" y="1400"/>
                      <a:pt x="6916" y="1405"/>
                      <a:pt x="6931" y="1405"/>
                    </a:cubicBezTo>
                    <a:cubicBezTo>
                      <a:pt x="6947" y="1405"/>
                      <a:pt x="6962" y="1400"/>
                      <a:pt x="6974" y="1388"/>
                    </a:cubicBezTo>
                    <a:cubicBezTo>
                      <a:pt x="6997" y="1364"/>
                      <a:pt x="6997" y="1326"/>
                      <a:pt x="6974" y="1303"/>
                    </a:cubicBezTo>
                    <a:cubicBezTo>
                      <a:pt x="6950" y="1280"/>
                      <a:pt x="6912" y="1280"/>
                      <a:pt x="6889" y="1303"/>
                    </a:cubicBezTo>
                    <a:close/>
                    <a:moveTo>
                      <a:pt x="6632" y="1046"/>
                    </a:moveTo>
                    <a:cubicBezTo>
                      <a:pt x="6608" y="1069"/>
                      <a:pt x="6608" y="1107"/>
                      <a:pt x="6632" y="1131"/>
                    </a:cubicBezTo>
                    <a:cubicBezTo>
                      <a:pt x="6644" y="1143"/>
                      <a:pt x="6659" y="1148"/>
                      <a:pt x="6674" y="1148"/>
                    </a:cubicBezTo>
                    <a:cubicBezTo>
                      <a:pt x="6690" y="1148"/>
                      <a:pt x="6705" y="1143"/>
                      <a:pt x="6717" y="1131"/>
                    </a:cubicBezTo>
                    <a:cubicBezTo>
                      <a:pt x="6740" y="1107"/>
                      <a:pt x="6740" y="1069"/>
                      <a:pt x="6717" y="1046"/>
                    </a:cubicBezTo>
                    <a:cubicBezTo>
                      <a:pt x="6693" y="1023"/>
                      <a:pt x="6655" y="1023"/>
                      <a:pt x="6632" y="1046"/>
                    </a:cubicBezTo>
                    <a:close/>
                    <a:moveTo>
                      <a:pt x="7660" y="2074"/>
                    </a:moveTo>
                    <a:cubicBezTo>
                      <a:pt x="7637" y="2098"/>
                      <a:pt x="7637" y="2136"/>
                      <a:pt x="7660" y="2159"/>
                    </a:cubicBezTo>
                    <a:cubicBezTo>
                      <a:pt x="7672" y="2171"/>
                      <a:pt x="7687" y="2177"/>
                      <a:pt x="7703" y="2177"/>
                    </a:cubicBezTo>
                    <a:cubicBezTo>
                      <a:pt x="7718" y="2177"/>
                      <a:pt x="7733" y="2171"/>
                      <a:pt x="7745" y="2159"/>
                    </a:cubicBezTo>
                    <a:cubicBezTo>
                      <a:pt x="7768" y="2136"/>
                      <a:pt x="7768" y="2098"/>
                      <a:pt x="7745" y="2074"/>
                    </a:cubicBezTo>
                    <a:cubicBezTo>
                      <a:pt x="7722" y="2051"/>
                      <a:pt x="7684" y="2051"/>
                      <a:pt x="7660" y="2074"/>
                    </a:cubicBezTo>
                    <a:close/>
                    <a:moveTo>
                      <a:pt x="5861" y="275"/>
                    </a:moveTo>
                    <a:cubicBezTo>
                      <a:pt x="5837" y="298"/>
                      <a:pt x="5837" y="336"/>
                      <a:pt x="5861" y="360"/>
                    </a:cubicBezTo>
                    <a:cubicBezTo>
                      <a:pt x="5872" y="371"/>
                      <a:pt x="5888" y="377"/>
                      <a:pt x="5903" y="377"/>
                    </a:cubicBezTo>
                    <a:cubicBezTo>
                      <a:pt x="5918" y="377"/>
                      <a:pt x="5934" y="371"/>
                      <a:pt x="5945" y="360"/>
                    </a:cubicBezTo>
                    <a:cubicBezTo>
                      <a:pt x="5969" y="336"/>
                      <a:pt x="5969" y="298"/>
                      <a:pt x="5945" y="275"/>
                    </a:cubicBezTo>
                    <a:cubicBezTo>
                      <a:pt x="5922" y="251"/>
                      <a:pt x="5884" y="251"/>
                      <a:pt x="5861" y="275"/>
                    </a:cubicBezTo>
                    <a:close/>
                    <a:moveTo>
                      <a:pt x="7403" y="1817"/>
                    </a:moveTo>
                    <a:cubicBezTo>
                      <a:pt x="7380" y="1841"/>
                      <a:pt x="7380" y="1879"/>
                      <a:pt x="7403" y="1902"/>
                    </a:cubicBezTo>
                    <a:cubicBezTo>
                      <a:pt x="7415" y="1914"/>
                      <a:pt x="7430" y="1920"/>
                      <a:pt x="7445" y="1920"/>
                    </a:cubicBezTo>
                    <a:cubicBezTo>
                      <a:pt x="7461" y="1920"/>
                      <a:pt x="7476" y="1914"/>
                      <a:pt x="7488" y="1902"/>
                    </a:cubicBezTo>
                    <a:cubicBezTo>
                      <a:pt x="7511" y="1879"/>
                      <a:pt x="7511" y="1841"/>
                      <a:pt x="7488" y="1817"/>
                    </a:cubicBezTo>
                    <a:cubicBezTo>
                      <a:pt x="7464" y="1794"/>
                      <a:pt x="7426" y="1794"/>
                      <a:pt x="7403" y="1817"/>
                    </a:cubicBezTo>
                    <a:close/>
                    <a:moveTo>
                      <a:pt x="7960" y="3768"/>
                    </a:moveTo>
                    <a:cubicBezTo>
                      <a:pt x="7926" y="3768"/>
                      <a:pt x="7900" y="3795"/>
                      <a:pt x="7900" y="3828"/>
                    </a:cubicBezTo>
                    <a:cubicBezTo>
                      <a:pt x="7900" y="3861"/>
                      <a:pt x="7926" y="3888"/>
                      <a:pt x="7960" y="3888"/>
                    </a:cubicBezTo>
                    <a:cubicBezTo>
                      <a:pt x="7993" y="3888"/>
                      <a:pt x="8020" y="3861"/>
                      <a:pt x="8020" y="3828"/>
                    </a:cubicBezTo>
                    <a:cubicBezTo>
                      <a:pt x="8020" y="3795"/>
                      <a:pt x="7993" y="3768"/>
                      <a:pt x="7960" y="3768"/>
                    </a:cubicBezTo>
                    <a:close/>
                    <a:moveTo>
                      <a:pt x="7960" y="3404"/>
                    </a:moveTo>
                    <a:cubicBezTo>
                      <a:pt x="7926" y="3404"/>
                      <a:pt x="7900" y="3431"/>
                      <a:pt x="7900" y="3464"/>
                    </a:cubicBezTo>
                    <a:cubicBezTo>
                      <a:pt x="7900" y="3498"/>
                      <a:pt x="7926" y="3524"/>
                      <a:pt x="7960" y="3524"/>
                    </a:cubicBezTo>
                    <a:cubicBezTo>
                      <a:pt x="7993" y="3524"/>
                      <a:pt x="8020" y="3498"/>
                      <a:pt x="8020" y="3464"/>
                    </a:cubicBezTo>
                    <a:cubicBezTo>
                      <a:pt x="8020" y="3431"/>
                      <a:pt x="7993" y="3404"/>
                      <a:pt x="7960" y="3404"/>
                    </a:cubicBezTo>
                    <a:close/>
                    <a:moveTo>
                      <a:pt x="7960" y="2797"/>
                    </a:moveTo>
                    <a:cubicBezTo>
                      <a:pt x="7993" y="2797"/>
                      <a:pt x="8020" y="2770"/>
                      <a:pt x="8020" y="2737"/>
                    </a:cubicBezTo>
                    <a:cubicBezTo>
                      <a:pt x="8020" y="2704"/>
                      <a:pt x="7993" y="2677"/>
                      <a:pt x="7960" y="2677"/>
                    </a:cubicBezTo>
                    <a:cubicBezTo>
                      <a:pt x="7926" y="2677"/>
                      <a:pt x="7900" y="2704"/>
                      <a:pt x="7900" y="2737"/>
                    </a:cubicBezTo>
                    <a:cubicBezTo>
                      <a:pt x="7900" y="2770"/>
                      <a:pt x="7926" y="2797"/>
                      <a:pt x="7960" y="2797"/>
                    </a:cubicBezTo>
                    <a:close/>
                    <a:moveTo>
                      <a:pt x="7960" y="4132"/>
                    </a:moveTo>
                    <a:cubicBezTo>
                      <a:pt x="7926" y="4132"/>
                      <a:pt x="7900" y="4158"/>
                      <a:pt x="7900" y="4192"/>
                    </a:cubicBezTo>
                    <a:cubicBezTo>
                      <a:pt x="7900" y="4225"/>
                      <a:pt x="7926" y="4252"/>
                      <a:pt x="7960" y="4252"/>
                    </a:cubicBezTo>
                    <a:cubicBezTo>
                      <a:pt x="7993" y="4252"/>
                      <a:pt x="8020" y="4225"/>
                      <a:pt x="8020" y="4192"/>
                    </a:cubicBezTo>
                    <a:cubicBezTo>
                      <a:pt x="8020" y="4158"/>
                      <a:pt x="7993" y="4132"/>
                      <a:pt x="7960" y="4132"/>
                    </a:cubicBezTo>
                    <a:close/>
                    <a:moveTo>
                      <a:pt x="7960" y="5222"/>
                    </a:moveTo>
                    <a:cubicBezTo>
                      <a:pt x="7926" y="5222"/>
                      <a:pt x="7900" y="5249"/>
                      <a:pt x="7900" y="5282"/>
                    </a:cubicBezTo>
                    <a:cubicBezTo>
                      <a:pt x="7900" y="5315"/>
                      <a:pt x="7926" y="5342"/>
                      <a:pt x="7960" y="5342"/>
                    </a:cubicBezTo>
                    <a:cubicBezTo>
                      <a:pt x="7993" y="5342"/>
                      <a:pt x="8020" y="5315"/>
                      <a:pt x="8020" y="5282"/>
                    </a:cubicBezTo>
                    <a:cubicBezTo>
                      <a:pt x="8020" y="5249"/>
                      <a:pt x="7993" y="5222"/>
                      <a:pt x="7960" y="5222"/>
                    </a:cubicBezTo>
                    <a:close/>
                    <a:moveTo>
                      <a:pt x="7960" y="3041"/>
                    </a:moveTo>
                    <a:cubicBezTo>
                      <a:pt x="7926" y="3041"/>
                      <a:pt x="7900" y="3068"/>
                      <a:pt x="7900" y="3101"/>
                    </a:cubicBezTo>
                    <a:cubicBezTo>
                      <a:pt x="7900" y="3134"/>
                      <a:pt x="7926" y="3161"/>
                      <a:pt x="7960" y="3161"/>
                    </a:cubicBezTo>
                    <a:cubicBezTo>
                      <a:pt x="7993" y="3161"/>
                      <a:pt x="8020" y="3134"/>
                      <a:pt x="8020" y="3101"/>
                    </a:cubicBezTo>
                    <a:cubicBezTo>
                      <a:pt x="8020" y="3068"/>
                      <a:pt x="7993" y="3041"/>
                      <a:pt x="7960" y="3041"/>
                    </a:cubicBezTo>
                    <a:close/>
                    <a:moveTo>
                      <a:pt x="7960" y="4495"/>
                    </a:moveTo>
                    <a:cubicBezTo>
                      <a:pt x="7926" y="4495"/>
                      <a:pt x="7900" y="4522"/>
                      <a:pt x="7900" y="4555"/>
                    </a:cubicBezTo>
                    <a:cubicBezTo>
                      <a:pt x="7900" y="4588"/>
                      <a:pt x="7926" y="4615"/>
                      <a:pt x="7960" y="4615"/>
                    </a:cubicBezTo>
                    <a:cubicBezTo>
                      <a:pt x="7993" y="4615"/>
                      <a:pt x="8020" y="4588"/>
                      <a:pt x="8020" y="4555"/>
                    </a:cubicBezTo>
                    <a:cubicBezTo>
                      <a:pt x="8020" y="4522"/>
                      <a:pt x="7993" y="4495"/>
                      <a:pt x="7960" y="4495"/>
                    </a:cubicBezTo>
                    <a:close/>
                    <a:moveTo>
                      <a:pt x="7960" y="4859"/>
                    </a:moveTo>
                    <a:cubicBezTo>
                      <a:pt x="7926" y="4859"/>
                      <a:pt x="7900" y="4886"/>
                      <a:pt x="7900" y="4919"/>
                    </a:cubicBezTo>
                    <a:cubicBezTo>
                      <a:pt x="7900" y="4952"/>
                      <a:pt x="7926" y="4979"/>
                      <a:pt x="7960" y="4979"/>
                    </a:cubicBezTo>
                    <a:cubicBezTo>
                      <a:pt x="7993" y="4979"/>
                      <a:pt x="8020" y="4952"/>
                      <a:pt x="8020" y="4919"/>
                    </a:cubicBezTo>
                    <a:cubicBezTo>
                      <a:pt x="8020" y="4886"/>
                      <a:pt x="7993" y="4859"/>
                      <a:pt x="7960" y="4859"/>
                    </a:cubicBezTo>
                    <a:close/>
                    <a:moveTo>
                      <a:pt x="6632" y="6889"/>
                    </a:moveTo>
                    <a:cubicBezTo>
                      <a:pt x="6608" y="6912"/>
                      <a:pt x="6608" y="6950"/>
                      <a:pt x="6632" y="6974"/>
                    </a:cubicBezTo>
                    <a:cubicBezTo>
                      <a:pt x="6644" y="6985"/>
                      <a:pt x="6659" y="6991"/>
                      <a:pt x="6674" y="6991"/>
                    </a:cubicBezTo>
                    <a:cubicBezTo>
                      <a:pt x="6690" y="6991"/>
                      <a:pt x="6705" y="6985"/>
                      <a:pt x="6717" y="6974"/>
                    </a:cubicBezTo>
                    <a:cubicBezTo>
                      <a:pt x="6740" y="6950"/>
                      <a:pt x="6740" y="6912"/>
                      <a:pt x="6717" y="6889"/>
                    </a:cubicBezTo>
                    <a:cubicBezTo>
                      <a:pt x="6693" y="6865"/>
                      <a:pt x="6655" y="6865"/>
                      <a:pt x="6632" y="6889"/>
                    </a:cubicBezTo>
                    <a:close/>
                    <a:moveTo>
                      <a:pt x="6889" y="6632"/>
                    </a:moveTo>
                    <a:cubicBezTo>
                      <a:pt x="6865" y="6655"/>
                      <a:pt x="6865" y="6693"/>
                      <a:pt x="6889" y="6717"/>
                    </a:cubicBezTo>
                    <a:cubicBezTo>
                      <a:pt x="6901" y="6728"/>
                      <a:pt x="6916" y="6734"/>
                      <a:pt x="6931" y="6734"/>
                    </a:cubicBezTo>
                    <a:cubicBezTo>
                      <a:pt x="6947" y="6734"/>
                      <a:pt x="6962" y="6728"/>
                      <a:pt x="6974" y="6717"/>
                    </a:cubicBezTo>
                    <a:cubicBezTo>
                      <a:pt x="6997" y="6693"/>
                      <a:pt x="6997" y="6655"/>
                      <a:pt x="6974" y="6632"/>
                    </a:cubicBezTo>
                    <a:cubicBezTo>
                      <a:pt x="6950" y="6608"/>
                      <a:pt x="6912" y="6608"/>
                      <a:pt x="6889" y="6632"/>
                    </a:cubicBezTo>
                    <a:close/>
                    <a:moveTo>
                      <a:pt x="7146" y="6375"/>
                    </a:moveTo>
                    <a:cubicBezTo>
                      <a:pt x="7123" y="6398"/>
                      <a:pt x="7123" y="6436"/>
                      <a:pt x="7146" y="6459"/>
                    </a:cubicBezTo>
                    <a:cubicBezTo>
                      <a:pt x="7158" y="6471"/>
                      <a:pt x="7173" y="6477"/>
                      <a:pt x="7188" y="6477"/>
                    </a:cubicBezTo>
                    <a:cubicBezTo>
                      <a:pt x="7204" y="6477"/>
                      <a:pt x="7219" y="6471"/>
                      <a:pt x="7231" y="6459"/>
                    </a:cubicBezTo>
                    <a:cubicBezTo>
                      <a:pt x="7254" y="6436"/>
                      <a:pt x="7254" y="6398"/>
                      <a:pt x="7231" y="6375"/>
                    </a:cubicBezTo>
                    <a:cubicBezTo>
                      <a:pt x="7207" y="6351"/>
                      <a:pt x="7169" y="6351"/>
                      <a:pt x="7146" y="6375"/>
                    </a:cubicBezTo>
                    <a:close/>
                    <a:moveTo>
                      <a:pt x="5861" y="7660"/>
                    </a:moveTo>
                    <a:cubicBezTo>
                      <a:pt x="5837" y="7683"/>
                      <a:pt x="5837" y="7721"/>
                      <a:pt x="5861" y="7745"/>
                    </a:cubicBezTo>
                    <a:cubicBezTo>
                      <a:pt x="5872" y="7757"/>
                      <a:pt x="5888" y="7762"/>
                      <a:pt x="5903" y="7762"/>
                    </a:cubicBezTo>
                    <a:cubicBezTo>
                      <a:pt x="5918" y="7762"/>
                      <a:pt x="5934" y="7757"/>
                      <a:pt x="5945" y="7745"/>
                    </a:cubicBezTo>
                    <a:cubicBezTo>
                      <a:pt x="5969" y="7721"/>
                      <a:pt x="5969" y="7683"/>
                      <a:pt x="5945" y="7660"/>
                    </a:cubicBezTo>
                    <a:cubicBezTo>
                      <a:pt x="5922" y="7637"/>
                      <a:pt x="5884" y="7637"/>
                      <a:pt x="5861" y="7660"/>
                    </a:cubicBezTo>
                    <a:close/>
                    <a:moveTo>
                      <a:pt x="7403" y="6118"/>
                    </a:moveTo>
                    <a:cubicBezTo>
                      <a:pt x="7380" y="6141"/>
                      <a:pt x="7380" y="6179"/>
                      <a:pt x="7403" y="6202"/>
                    </a:cubicBezTo>
                    <a:cubicBezTo>
                      <a:pt x="7415" y="6214"/>
                      <a:pt x="7430" y="6220"/>
                      <a:pt x="7445" y="6220"/>
                    </a:cubicBezTo>
                    <a:cubicBezTo>
                      <a:pt x="7461" y="6220"/>
                      <a:pt x="7476" y="6214"/>
                      <a:pt x="7488" y="6202"/>
                    </a:cubicBezTo>
                    <a:cubicBezTo>
                      <a:pt x="7511" y="6179"/>
                      <a:pt x="7511" y="6141"/>
                      <a:pt x="7488" y="6118"/>
                    </a:cubicBezTo>
                    <a:cubicBezTo>
                      <a:pt x="7464" y="6094"/>
                      <a:pt x="7426" y="6094"/>
                      <a:pt x="7403" y="6118"/>
                    </a:cubicBezTo>
                    <a:close/>
                    <a:moveTo>
                      <a:pt x="7660" y="5860"/>
                    </a:moveTo>
                    <a:cubicBezTo>
                      <a:pt x="7637" y="5884"/>
                      <a:pt x="7637" y="5922"/>
                      <a:pt x="7660" y="5945"/>
                    </a:cubicBezTo>
                    <a:cubicBezTo>
                      <a:pt x="7672" y="5957"/>
                      <a:pt x="7687" y="5963"/>
                      <a:pt x="7703" y="5963"/>
                    </a:cubicBezTo>
                    <a:cubicBezTo>
                      <a:pt x="7718" y="5963"/>
                      <a:pt x="7733" y="5957"/>
                      <a:pt x="7745" y="5945"/>
                    </a:cubicBezTo>
                    <a:cubicBezTo>
                      <a:pt x="7768" y="5922"/>
                      <a:pt x="7768" y="5884"/>
                      <a:pt x="7745" y="5860"/>
                    </a:cubicBezTo>
                    <a:cubicBezTo>
                      <a:pt x="7722" y="5837"/>
                      <a:pt x="7684" y="5837"/>
                      <a:pt x="7660" y="5860"/>
                    </a:cubicBezTo>
                    <a:close/>
                    <a:moveTo>
                      <a:pt x="6118" y="7403"/>
                    </a:moveTo>
                    <a:cubicBezTo>
                      <a:pt x="6094" y="7426"/>
                      <a:pt x="6094" y="7464"/>
                      <a:pt x="6118" y="7488"/>
                    </a:cubicBezTo>
                    <a:cubicBezTo>
                      <a:pt x="6129" y="7499"/>
                      <a:pt x="6145" y="7505"/>
                      <a:pt x="6160" y="7505"/>
                    </a:cubicBezTo>
                    <a:cubicBezTo>
                      <a:pt x="6175" y="7505"/>
                      <a:pt x="6191" y="7499"/>
                      <a:pt x="6203" y="7488"/>
                    </a:cubicBezTo>
                    <a:cubicBezTo>
                      <a:pt x="6226" y="7464"/>
                      <a:pt x="6226" y="7426"/>
                      <a:pt x="6203" y="7403"/>
                    </a:cubicBezTo>
                    <a:cubicBezTo>
                      <a:pt x="6179" y="7379"/>
                      <a:pt x="6141" y="7379"/>
                      <a:pt x="6118" y="7403"/>
                    </a:cubicBezTo>
                    <a:close/>
                    <a:moveTo>
                      <a:pt x="6375" y="7146"/>
                    </a:moveTo>
                    <a:cubicBezTo>
                      <a:pt x="6351" y="7169"/>
                      <a:pt x="6351" y="7207"/>
                      <a:pt x="6375" y="7231"/>
                    </a:cubicBezTo>
                    <a:cubicBezTo>
                      <a:pt x="6386" y="7242"/>
                      <a:pt x="6402" y="7248"/>
                      <a:pt x="6417" y="7248"/>
                    </a:cubicBezTo>
                    <a:cubicBezTo>
                      <a:pt x="6433" y="7248"/>
                      <a:pt x="6448" y="7242"/>
                      <a:pt x="6460" y="7231"/>
                    </a:cubicBezTo>
                    <a:cubicBezTo>
                      <a:pt x="6483" y="7207"/>
                      <a:pt x="6483" y="7169"/>
                      <a:pt x="6460" y="7146"/>
                    </a:cubicBezTo>
                    <a:cubicBezTo>
                      <a:pt x="6436" y="7122"/>
                      <a:pt x="6398" y="7122"/>
                      <a:pt x="6375" y="7146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61179975-E0D1-570D-85D5-085A5B86C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6201" y="2635611"/>
                <a:ext cx="694537" cy="69378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1" name="Oval 10">
                <a:extLst>
                  <a:ext uri="{FF2B5EF4-FFF2-40B4-BE49-F238E27FC236}">
                    <a16:creationId xmlns:a16="http://schemas.microsoft.com/office/drawing/2014/main" id="{85ADE7F7-B36F-B13B-D923-C12E59DF2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4508" y="1783122"/>
                <a:ext cx="694537" cy="69453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2" name="Oval 12">
                <a:extLst>
                  <a:ext uri="{FF2B5EF4-FFF2-40B4-BE49-F238E27FC236}">
                    <a16:creationId xmlns:a16="http://schemas.microsoft.com/office/drawing/2014/main" id="{462BE72A-CF27-6C92-851F-74571765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1263" y="3856907"/>
                <a:ext cx="694537" cy="69378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3" name="Oval 15">
                <a:extLst>
                  <a:ext uri="{FF2B5EF4-FFF2-40B4-BE49-F238E27FC236}">
                    <a16:creationId xmlns:a16="http://schemas.microsoft.com/office/drawing/2014/main" id="{9233E623-0B61-9DDC-2890-59FED1A28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2775" y="2636367"/>
                <a:ext cx="694537" cy="69453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4" name="Oval 17">
                <a:extLst>
                  <a:ext uri="{FF2B5EF4-FFF2-40B4-BE49-F238E27FC236}">
                    <a16:creationId xmlns:a16="http://schemas.microsoft.com/office/drawing/2014/main" id="{1D8A76CB-349E-9F8C-CA6F-9AFB84874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5224" y="1792947"/>
                <a:ext cx="694537" cy="69453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25" name="Oval 20">
                <a:extLst>
                  <a:ext uri="{FF2B5EF4-FFF2-40B4-BE49-F238E27FC236}">
                    <a16:creationId xmlns:a16="http://schemas.microsoft.com/office/drawing/2014/main" id="{8F43CE83-BE42-0D3C-4A7A-AA5C18928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6201" y="3913589"/>
                <a:ext cx="694537" cy="69529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9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grpSp>
            <p:nvGrpSpPr>
              <p:cNvPr id="26" name="Group 35">
                <a:extLst>
                  <a:ext uri="{FF2B5EF4-FFF2-40B4-BE49-F238E27FC236}">
                    <a16:creationId xmlns:a16="http://schemas.microsoft.com/office/drawing/2014/main" id="{5921BFD3-8B8D-49B0-7F1F-69E0E6FD7FBB}"/>
                  </a:ext>
                </a:extLst>
              </p:cNvPr>
              <p:cNvGrpSpPr/>
              <p:nvPr/>
            </p:nvGrpSpPr>
            <p:grpSpPr>
              <a:xfrm>
                <a:off x="4529325" y="4162987"/>
                <a:ext cx="3091029" cy="2695014"/>
                <a:chOff x="4529325" y="4162987"/>
                <a:chExt cx="3091029" cy="2695014"/>
              </a:xfrm>
            </p:grpSpPr>
            <p:sp>
              <p:nvSpPr>
                <p:cNvPr id="33" name="Freeform 23">
                  <a:extLst>
                    <a:ext uri="{FF2B5EF4-FFF2-40B4-BE49-F238E27FC236}">
                      <a16:creationId xmlns:a16="http://schemas.microsoft.com/office/drawing/2014/main" id="{212075AE-FC02-5FB0-7420-1CBC060472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7974" y="6697026"/>
                  <a:ext cx="256200" cy="102027"/>
                </a:xfrm>
                <a:custGeom>
                  <a:avLst/>
                  <a:gdLst>
                    <a:gd name="T0" fmla="*/ 0 w 695"/>
                    <a:gd name="T1" fmla="*/ 277 h 277"/>
                    <a:gd name="T2" fmla="*/ 695 w 695"/>
                    <a:gd name="T3" fmla="*/ 277 h 277"/>
                    <a:gd name="T4" fmla="*/ 347 w 695"/>
                    <a:gd name="T5" fmla="*/ 0 h 277"/>
                    <a:gd name="T6" fmla="*/ 0 w 695"/>
                    <a:gd name="T7" fmla="*/ 277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5" h="277">
                      <a:moveTo>
                        <a:pt x="0" y="277"/>
                      </a:moveTo>
                      <a:cubicBezTo>
                        <a:pt x="695" y="277"/>
                        <a:pt x="695" y="277"/>
                        <a:pt x="695" y="277"/>
                      </a:cubicBezTo>
                      <a:cubicBezTo>
                        <a:pt x="659" y="119"/>
                        <a:pt x="517" y="0"/>
                        <a:pt x="347" y="0"/>
                      </a:cubicBezTo>
                      <a:cubicBezTo>
                        <a:pt x="178" y="0"/>
                        <a:pt x="36" y="119"/>
                        <a:pt x="0" y="277"/>
                      </a:cubicBezTo>
                      <a:close/>
                    </a:path>
                  </a:pathLst>
                </a:custGeom>
                <a:solidFill>
                  <a:srgbClr val="F0CE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34" name="Freeform 24">
                  <a:extLst>
                    <a:ext uri="{FF2B5EF4-FFF2-40B4-BE49-F238E27FC236}">
                      <a16:creationId xmlns:a16="http://schemas.microsoft.com/office/drawing/2014/main" id="{8692CAE2-3FA6-D5A4-D545-36FA6424C8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3587" y="6697026"/>
                  <a:ext cx="256200" cy="102027"/>
                </a:xfrm>
                <a:custGeom>
                  <a:avLst/>
                  <a:gdLst>
                    <a:gd name="T0" fmla="*/ 0 w 695"/>
                    <a:gd name="T1" fmla="*/ 277 h 277"/>
                    <a:gd name="T2" fmla="*/ 695 w 695"/>
                    <a:gd name="T3" fmla="*/ 277 h 277"/>
                    <a:gd name="T4" fmla="*/ 347 w 695"/>
                    <a:gd name="T5" fmla="*/ 0 h 277"/>
                    <a:gd name="T6" fmla="*/ 0 w 695"/>
                    <a:gd name="T7" fmla="*/ 277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95" h="277">
                      <a:moveTo>
                        <a:pt x="0" y="277"/>
                      </a:moveTo>
                      <a:cubicBezTo>
                        <a:pt x="695" y="277"/>
                        <a:pt x="695" y="277"/>
                        <a:pt x="695" y="277"/>
                      </a:cubicBezTo>
                      <a:cubicBezTo>
                        <a:pt x="659" y="119"/>
                        <a:pt x="516" y="0"/>
                        <a:pt x="347" y="0"/>
                      </a:cubicBezTo>
                      <a:cubicBezTo>
                        <a:pt x="178" y="0"/>
                        <a:pt x="36" y="119"/>
                        <a:pt x="0" y="277"/>
                      </a:cubicBezTo>
                      <a:close/>
                    </a:path>
                  </a:pathLst>
                </a:custGeom>
                <a:solidFill>
                  <a:srgbClr val="F0CE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35" name="Freeform 25">
                  <a:extLst>
                    <a:ext uri="{FF2B5EF4-FFF2-40B4-BE49-F238E27FC236}">
                      <a16:creationId xmlns:a16="http://schemas.microsoft.com/office/drawing/2014/main" id="{1B15FECA-4C3C-0888-6EC7-ACAF187EA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4837" y="5579268"/>
                  <a:ext cx="1379249" cy="225970"/>
                </a:xfrm>
                <a:custGeom>
                  <a:avLst/>
                  <a:gdLst>
                    <a:gd name="T0" fmla="*/ 1870 w 3739"/>
                    <a:gd name="T1" fmla="*/ 0 h 614"/>
                    <a:gd name="T2" fmla="*/ 0 w 3739"/>
                    <a:gd name="T3" fmla="*/ 614 h 614"/>
                    <a:gd name="T4" fmla="*/ 3739 w 3739"/>
                    <a:gd name="T5" fmla="*/ 614 h 614"/>
                    <a:gd name="T6" fmla="*/ 1870 w 3739"/>
                    <a:gd name="T7" fmla="*/ 0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39" h="614">
                      <a:moveTo>
                        <a:pt x="1870" y="0"/>
                      </a:moveTo>
                      <a:cubicBezTo>
                        <a:pt x="837" y="0"/>
                        <a:pt x="0" y="275"/>
                        <a:pt x="0" y="614"/>
                      </a:cubicBezTo>
                      <a:cubicBezTo>
                        <a:pt x="3739" y="614"/>
                        <a:pt x="3739" y="614"/>
                        <a:pt x="3739" y="614"/>
                      </a:cubicBezTo>
                      <a:cubicBezTo>
                        <a:pt x="3739" y="275"/>
                        <a:pt x="2902" y="0"/>
                        <a:pt x="1870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36" name="Freeform 26">
                  <a:extLst>
                    <a:ext uri="{FF2B5EF4-FFF2-40B4-BE49-F238E27FC236}">
                      <a16:creationId xmlns:a16="http://schemas.microsoft.com/office/drawing/2014/main" id="{F1A04AE5-2ED0-296C-CBEC-B557A52AD5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618" y="5805238"/>
                  <a:ext cx="1699688" cy="1023289"/>
                </a:xfrm>
                <a:custGeom>
                  <a:avLst/>
                  <a:gdLst>
                    <a:gd name="T0" fmla="*/ 4343 w 4609"/>
                    <a:gd name="T1" fmla="*/ 0 h 2774"/>
                    <a:gd name="T2" fmla="*/ 266 w 4609"/>
                    <a:gd name="T3" fmla="*/ 0 h 2774"/>
                    <a:gd name="T4" fmla="*/ 0 w 4609"/>
                    <a:gd name="T5" fmla="*/ 266 h 2774"/>
                    <a:gd name="T6" fmla="*/ 0 w 4609"/>
                    <a:gd name="T7" fmla="*/ 2508 h 2774"/>
                    <a:gd name="T8" fmla="*/ 266 w 4609"/>
                    <a:gd name="T9" fmla="*/ 2774 h 2774"/>
                    <a:gd name="T10" fmla="*/ 4343 w 4609"/>
                    <a:gd name="T11" fmla="*/ 2774 h 2774"/>
                    <a:gd name="T12" fmla="*/ 4609 w 4609"/>
                    <a:gd name="T13" fmla="*/ 2508 h 2774"/>
                    <a:gd name="T14" fmla="*/ 4609 w 4609"/>
                    <a:gd name="T15" fmla="*/ 266 h 2774"/>
                    <a:gd name="T16" fmla="*/ 4343 w 4609"/>
                    <a:gd name="T17" fmla="*/ 0 h 27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09" h="2774">
                      <a:moveTo>
                        <a:pt x="4343" y="0"/>
                      </a:moveTo>
                      <a:cubicBezTo>
                        <a:pt x="266" y="0"/>
                        <a:pt x="266" y="0"/>
                        <a:pt x="266" y="0"/>
                      </a:cubicBezTo>
                      <a:cubicBezTo>
                        <a:pt x="119" y="0"/>
                        <a:pt x="0" y="119"/>
                        <a:pt x="0" y="266"/>
                      </a:cubicBezTo>
                      <a:cubicBezTo>
                        <a:pt x="0" y="2508"/>
                        <a:pt x="0" y="2508"/>
                        <a:pt x="0" y="2508"/>
                      </a:cubicBezTo>
                      <a:cubicBezTo>
                        <a:pt x="0" y="2655"/>
                        <a:pt x="119" y="2774"/>
                        <a:pt x="266" y="2774"/>
                      </a:cubicBezTo>
                      <a:cubicBezTo>
                        <a:pt x="4343" y="2774"/>
                        <a:pt x="4343" y="2774"/>
                        <a:pt x="4343" y="2774"/>
                      </a:cubicBezTo>
                      <a:cubicBezTo>
                        <a:pt x="4490" y="2774"/>
                        <a:pt x="4609" y="2655"/>
                        <a:pt x="4609" y="2508"/>
                      </a:cubicBezTo>
                      <a:cubicBezTo>
                        <a:pt x="4609" y="266"/>
                        <a:pt x="4609" y="266"/>
                        <a:pt x="4609" y="266"/>
                      </a:cubicBezTo>
                      <a:cubicBezTo>
                        <a:pt x="4609" y="119"/>
                        <a:pt x="4490" y="0"/>
                        <a:pt x="4343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37" name="Freeform 27">
                  <a:extLst>
                    <a:ext uri="{FF2B5EF4-FFF2-40B4-BE49-F238E27FC236}">
                      <a16:creationId xmlns:a16="http://schemas.microsoft.com/office/drawing/2014/main" id="{77B55361-8C99-AFAC-AFB3-333BBD444D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31487" y="5579268"/>
                  <a:ext cx="486705" cy="139058"/>
                </a:xfrm>
                <a:custGeom>
                  <a:avLst/>
                  <a:gdLst>
                    <a:gd name="T0" fmla="*/ 1320 w 1320"/>
                    <a:gd name="T1" fmla="*/ 40 h 378"/>
                    <a:gd name="T2" fmla="*/ 660 w 1320"/>
                    <a:gd name="T3" fmla="*/ 0 h 378"/>
                    <a:gd name="T4" fmla="*/ 0 w 1320"/>
                    <a:gd name="T5" fmla="*/ 40 h 378"/>
                    <a:gd name="T6" fmla="*/ 660 w 1320"/>
                    <a:gd name="T7" fmla="*/ 378 h 378"/>
                    <a:gd name="T8" fmla="*/ 1320 w 1320"/>
                    <a:gd name="T9" fmla="*/ 40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0" h="378">
                      <a:moveTo>
                        <a:pt x="1320" y="40"/>
                      </a:moveTo>
                      <a:cubicBezTo>
                        <a:pt x="1114" y="14"/>
                        <a:pt x="892" y="0"/>
                        <a:pt x="660" y="0"/>
                      </a:cubicBezTo>
                      <a:cubicBezTo>
                        <a:pt x="427" y="0"/>
                        <a:pt x="205" y="14"/>
                        <a:pt x="0" y="40"/>
                      </a:cubicBezTo>
                      <a:cubicBezTo>
                        <a:pt x="34" y="230"/>
                        <a:pt x="317" y="378"/>
                        <a:pt x="660" y="378"/>
                      </a:cubicBezTo>
                      <a:cubicBezTo>
                        <a:pt x="1003" y="378"/>
                        <a:pt x="1285" y="230"/>
                        <a:pt x="1320" y="40"/>
                      </a:cubicBezTo>
                      <a:close/>
                    </a:path>
                  </a:pathLst>
                </a:custGeom>
                <a:solidFill>
                  <a:srgbClr val="F0CE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38" name="Oval 28">
                  <a:extLst>
                    <a:ext uri="{FF2B5EF4-FFF2-40B4-BE49-F238E27FC236}">
                      <a16:creationId xmlns:a16="http://schemas.microsoft.com/office/drawing/2014/main" id="{0B2EB886-D445-F4BD-32ED-7B33F5E7B5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69241" y="4597545"/>
                  <a:ext cx="1010441" cy="101119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39" name="Oval 29">
                  <a:extLst>
                    <a:ext uri="{FF2B5EF4-FFF2-40B4-BE49-F238E27FC236}">
                      <a16:creationId xmlns:a16="http://schemas.microsoft.com/office/drawing/2014/main" id="{8B836171-4A76-9C5A-E562-51F937570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45091" y="5180986"/>
                  <a:ext cx="73308" cy="7330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40" name="Oval 30">
                  <a:extLst>
                    <a:ext uri="{FF2B5EF4-FFF2-40B4-BE49-F238E27FC236}">
                      <a16:creationId xmlns:a16="http://schemas.microsoft.com/office/drawing/2014/main" id="{525DE334-FD66-A2A0-E8EE-EBB2F79822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7677" y="5180986"/>
                  <a:ext cx="73308" cy="7330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41" name="Oval 31">
                  <a:extLst>
                    <a:ext uri="{FF2B5EF4-FFF2-40B4-BE49-F238E27FC236}">
                      <a16:creationId xmlns:a16="http://schemas.microsoft.com/office/drawing/2014/main" id="{AAC8A9FB-EE72-D23B-896A-952B28DAB1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16131" y="6127188"/>
                  <a:ext cx="304568" cy="304568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42" name="Freeform 32">
                  <a:extLst>
                    <a:ext uri="{FF2B5EF4-FFF2-40B4-BE49-F238E27FC236}">
                      <a16:creationId xmlns:a16="http://schemas.microsoft.com/office/drawing/2014/main" id="{39EE0559-3E36-E3ED-2CC8-20D29683A4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451" y="5805238"/>
                  <a:ext cx="1655854" cy="1023289"/>
                </a:xfrm>
                <a:custGeom>
                  <a:avLst/>
                  <a:gdLst>
                    <a:gd name="T0" fmla="*/ 4224 w 4490"/>
                    <a:gd name="T1" fmla="*/ 0 h 2774"/>
                    <a:gd name="T2" fmla="*/ 4114 w 4490"/>
                    <a:gd name="T3" fmla="*/ 2201 h 2774"/>
                    <a:gd name="T4" fmla="*/ 3848 w 4490"/>
                    <a:gd name="T5" fmla="*/ 2467 h 2774"/>
                    <a:gd name="T6" fmla="*/ 147 w 4490"/>
                    <a:gd name="T7" fmla="*/ 2774 h 2774"/>
                    <a:gd name="T8" fmla="*/ 4224 w 4490"/>
                    <a:gd name="T9" fmla="*/ 2774 h 2774"/>
                    <a:gd name="T10" fmla="*/ 4490 w 4490"/>
                    <a:gd name="T11" fmla="*/ 2508 h 2774"/>
                    <a:gd name="T12" fmla="*/ 4490 w 4490"/>
                    <a:gd name="T13" fmla="*/ 266 h 2774"/>
                    <a:gd name="T14" fmla="*/ 4224 w 4490"/>
                    <a:gd name="T15" fmla="*/ 0 h 27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490" h="2774">
                      <a:moveTo>
                        <a:pt x="4224" y="0"/>
                      </a:moveTo>
                      <a:cubicBezTo>
                        <a:pt x="4114" y="2201"/>
                        <a:pt x="4114" y="2201"/>
                        <a:pt x="4114" y="2201"/>
                      </a:cubicBezTo>
                      <a:cubicBezTo>
                        <a:pt x="4114" y="2348"/>
                        <a:pt x="3995" y="2467"/>
                        <a:pt x="3848" y="2467"/>
                      </a:cubicBezTo>
                      <a:cubicBezTo>
                        <a:pt x="3848" y="2467"/>
                        <a:pt x="0" y="2774"/>
                        <a:pt x="147" y="2774"/>
                      </a:cubicBezTo>
                      <a:cubicBezTo>
                        <a:pt x="4224" y="2774"/>
                        <a:pt x="4224" y="2774"/>
                        <a:pt x="4224" y="2774"/>
                      </a:cubicBezTo>
                      <a:cubicBezTo>
                        <a:pt x="4371" y="2774"/>
                        <a:pt x="4490" y="2655"/>
                        <a:pt x="4490" y="2508"/>
                      </a:cubicBezTo>
                      <a:cubicBezTo>
                        <a:pt x="4490" y="266"/>
                        <a:pt x="4490" y="266"/>
                        <a:pt x="4490" y="266"/>
                      </a:cubicBezTo>
                      <a:cubicBezTo>
                        <a:pt x="4490" y="119"/>
                        <a:pt x="4371" y="0"/>
                        <a:pt x="4224" y="0"/>
                      </a:cubicBez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43" name="Freeform 33">
                  <a:extLst>
                    <a:ext uri="{FF2B5EF4-FFF2-40B4-BE49-F238E27FC236}">
                      <a16:creationId xmlns:a16="http://schemas.microsoft.com/office/drawing/2014/main" id="{B7DE2172-A03B-859F-AD5F-1F2CF6291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74806" y="4803865"/>
                  <a:ext cx="776158" cy="775402"/>
                </a:xfrm>
                <a:custGeom>
                  <a:avLst/>
                  <a:gdLst>
                    <a:gd name="T0" fmla="*/ 567 w 2103"/>
                    <a:gd name="T1" fmla="*/ 1937 h 2102"/>
                    <a:gd name="T2" fmla="*/ 0 w 2103"/>
                    <a:gd name="T3" fmla="*/ 1814 h 2102"/>
                    <a:gd name="T4" fmla="*/ 812 w 2103"/>
                    <a:gd name="T5" fmla="*/ 2102 h 2102"/>
                    <a:gd name="T6" fmla="*/ 2103 w 2103"/>
                    <a:gd name="T7" fmla="*/ 812 h 2102"/>
                    <a:gd name="T8" fmla="*/ 1815 w 2103"/>
                    <a:gd name="T9" fmla="*/ 0 h 2102"/>
                    <a:gd name="T10" fmla="*/ 1937 w 2103"/>
                    <a:gd name="T11" fmla="*/ 567 h 2102"/>
                    <a:gd name="T12" fmla="*/ 567 w 2103"/>
                    <a:gd name="T13" fmla="*/ 1937 h 2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03" h="2102">
                      <a:moveTo>
                        <a:pt x="567" y="1937"/>
                      </a:moveTo>
                      <a:cubicBezTo>
                        <a:pt x="364" y="1937"/>
                        <a:pt x="173" y="1893"/>
                        <a:pt x="0" y="1814"/>
                      </a:cubicBezTo>
                      <a:cubicBezTo>
                        <a:pt x="222" y="1994"/>
                        <a:pt x="504" y="2102"/>
                        <a:pt x="812" y="2102"/>
                      </a:cubicBezTo>
                      <a:cubicBezTo>
                        <a:pt x="1523" y="2102"/>
                        <a:pt x="2103" y="1523"/>
                        <a:pt x="2103" y="812"/>
                      </a:cubicBezTo>
                      <a:cubicBezTo>
                        <a:pt x="2103" y="504"/>
                        <a:pt x="1995" y="222"/>
                        <a:pt x="1815" y="0"/>
                      </a:cubicBezTo>
                      <a:cubicBezTo>
                        <a:pt x="1893" y="172"/>
                        <a:pt x="1937" y="364"/>
                        <a:pt x="1937" y="567"/>
                      </a:cubicBezTo>
                      <a:cubicBezTo>
                        <a:pt x="1937" y="1323"/>
                        <a:pt x="1324" y="1937"/>
                        <a:pt x="567" y="1937"/>
                      </a:cubicBez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44" name="Freeform 34">
                  <a:extLst>
                    <a:ext uri="{FF2B5EF4-FFF2-40B4-BE49-F238E27FC236}">
                      <a16:creationId xmlns:a16="http://schemas.microsoft.com/office/drawing/2014/main" id="{039D59EC-2B1F-00A0-35F7-F819850B1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9325" y="6799052"/>
                  <a:ext cx="3091029" cy="58949"/>
                </a:xfrm>
                <a:custGeom>
                  <a:avLst/>
                  <a:gdLst>
                    <a:gd name="T0" fmla="*/ 8303 w 8380"/>
                    <a:gd name="T1" fmla="*/ 159 h 159"/>
                    <a:gd name="T2" fmla="*/ 76 w 8380"/>
                    <a:gd name="T3" fmla="*/ 159 h 159"/>
                    <a:gd name="T4" fmla="*/ 0 w 8380"/>
                    <a:gd name="T5" fmla="*/ 80 h 159"/>
                    <a:gd name="T6" fmla="*/ 76 w 8380"/>
                    <a:gd name="T7" fmla="*/ 0 h 159"/>
                    <a:gd name="T8" fmla="*/ 8303 w 8380"/>
                    <a:gd name="T9" fmla="*/ 0 h 159"/>
                    <a:gd name="T10" fmla="*/ 8380 w 8380"/>
                    <a:gd name="T11" fmla="*/ 80 h 159"/>
                    <a:gd name="T12" fmla="*/ 8303 w 8380"/>
                    <a:gd name="T13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80" h="159">
                      <a:moveTo>
                        <a:pt x="8303" y="159"/>
                      </a:moveTo>
                      <a:cubicBezTo>
                        <a:pt x="76" y="159"/>
                        <a:pt x="76" y="159"/>
                        <a:pt x="76" y="159"/>
                      </a:cubicBezTo>
                      <a:cubicBezTo>
                        <a:pt x="34" y="159"/>
                        <a:pt x="0" y="124"/>
                        <a:pt x="0" y="80"/>
                      </a:cubicBezTo>
                      <a:cubicBezTo>
                        <a:pt x="0" y="36"/>
                        <a:pt x="34" y="0"/>
                        <a:pt x="76" y="0"/>
                      </a:cubicBezTo>
                      <a:cubicBezTo>
                        <a:pt x="8303" y="0"/>
                        <a:pt x="8303" y="0"/>
                        <a:pt x="8303" y="0"/>
                      </a:cubicBezTo>
                      <a:cubicBezTo>
                        <a:pt x="8345" y="0"/>
                        <a:pt x="8380" y="36"/>
                        <a:pt x="8380" y="80"/>
                      </a:cubicBezTo>
                      <a:cubicBezTo>
                        <a:pt x="8380" y="124"/>
                        <a:pt x="8345" y="159"/>
                        <a:pt x="8303" y="159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45" name="Oval 35">
                  <a:extLst>
                    <a:ext uri="{FF2B5EF4-FFF2-40B4-BE49-F238E27FC236}">
                      <a16:creationId xmlns:a16="http://schemas.microsoft.com/office/drawing/2014/main" id="{851CE316-6A49-17A2-7C72-2683794C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55671" y="4162987"/>
                  <a:ext cx="464032" cy="439092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46" name="Freeform 36">
                  <a:extLst>
                    <a:ext uri="{FF2B5EF4-FFF2-40B4-BE49-F238E27FC236}">
                      <a16:creationId xmlns:a16="http://schemas.microsoft.com/office/drawing/2014/main" id="{1020501D-A6EC-438D-4CB8-EEFA686894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36984" y="4374598"/>
                  <a:ext cx="1384539" cy="964340"/>
                </a:xfrm>
                <a:custGeom>
                  <a:avLst/>
                  <a:gdLst>
                    <a:gd name="T0" fmla="*/ 1978 w 3753"/>
                    <a:gd name="T1" fmla="*/ 61 h 2616"/>
                    <a:gd name="T2" fmla="*/ 575 w 3753"/>
                    <a:gd name="T3" fmla="*/ 379 h 2616"/>
                    <a:gd name="T4" fmla="*/ 237 w 3753"/>
                    <a:gd name="T5" fmla="*/ 793 h 2616"/>
                    <a:gd name="T6" fmla="*/ 15 w 3753"/>
                    <a:gd name="T7" fmla="*/ 1739 h 2616"/>
                    <a:gd name="T8" fmla="*/ 89 w 3753"/>
                    <a:gd name="T9" fmla="*/ 2235 h 2616"/>
                    <a:gd name="T10" fmla="*/ 316 w 3753"/>
                    <a:gd name="T11" fmla="*/ 2616 h 2616"/>
                    <a:gd name="T12" fmla="*/ 308 w 3753"/>
                    <a:gd name="T13" fmla="*/ 2036 h 2616"/>
                    <a:gd name="T14" fmla="*/ 1782 w 3753"/>
                    <a:gd name="T15" fmla="*/ 2036 h 2616"/>
                    <a:gd name="T16" fmla="*/ 1869 w 3753"/>
                    <a:gd name="T17" fmla="*/ 1362 h 2616"/>
                    <a:gd name="T18" fmla="*/ 2004 w 3753"/>
                    <a:gd name="T19" fmla="*/ 2036 h 2616"/>
                    <a:gd name="T20" fmla="*/ 2493 w 3753"/>
                    <a:gd name="T21" fmla="*/ 2036 h 2616"/>
                    <a:gd name="T22" fmla="*/ 2493 w 3753"/>
                    <a:gd name="T23" fmla="*/ 1449 h 2616"/>
                    <a:gd name="T24" fmla="*/ 2697 w 3753"/>
                    <a:gd name="T25" fmla="*/ 2036 h 2616"/>
                    <a:gd name="T26" fmla="*/ 3123 w 3753"/>
                    <a:gd name="T27" fmla="*/ 2036 h 2616"/>
                    <a:gd name="T28" fmla="*/ 3198 w 3753"/>
                    <a:gd name="T29" fmla="*/ 2525 h 2616"/>
                    <a:gd name="T30" fmla="*/ 3416 w 3753"/>
                    <a:gd name="T31" fmla="*/ 2188 h 2616"/>
                    <a:gd name="T32" fmla="*/ 1978 w 3753"/>
                    <a:gd name="T33" fmla="*/ 61 h 2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53" h="2616">
                      <a:moveTo>
                        <a:pt x="1978" y="61"/>
                      </a:moveTo>
                      <a:cubicBezTo>
                        <a:pt x="1486" y="0"/>
                        <a:pt x="957" y="84"/>
                        <a:pt x="575" y="379"/>
                      </a:cubicBezTo>
                      <a:cubicBezTo>
                        <a:pt x="437" y="485"/>
                        <a:pt x="321" y="622"/>
                        <a:pt x="237" y="793"/>
                      </a:cubicBezTo>
                      <a:cubicBezTo>
                        <a:pt x="88" y="1095"/>
                        <a:pt x="0" y="1407"/>
                        <a:pt x="15" y="1739"/>
                      </a:cubicBezTo>
                      <a:cubicBezTo>
                        <a:pt x="17" y="1765"/>
                        <a:pt x="73" y="2238"/>
                        <a:pt x="89" y="2235"/>
                      </a:cubicBezTo>
                      <a:cubicBezTo>
                        <a:pt x="254" y="2201"/>
                        <a:pt x="316" y="2616"/>
                        <a:pt x="316" y="2616"/>
                      </a:cubicBezTo>
                      <a:cubicBezTo>
                        <a:pt x="290" y="2480"/>
                        <a:pt x="304" y="2179"/>
                        <a:pt x="308" y="2036"/>
                      </a:cubicBezTo>
                      <a:cubicBezTo>
                        <a:pt x="1782" y="2036"/>
                        <a:pt x="1782" y="2036"/>
                        <a:pt x="1782" y="2036"/>
                      </a:cubicBezTo>
                      <a:cubicBezTo>
                        <a:pt x="1869" y="1362"/>
                        <a:pt x="1869" y="1362"/>
                        <a:pt x="1869" y="1362"/>
                      </a:cubicBezTo>
                      <a:cubicBezTo>
                        <a:pt x="2004" y="2036"/>
                        <a:pt x="2004" y="2036"/>
                        <a:pt x="2004" y="2036"/>
                      </a:cubicBezTo>
                      <a:cubicBezTo>
                        <a:pt x="2493" y="2036"/>
                        <a:pt x="2493" y="2036"/>
                        <a:pt x="2493" y="2036"/>
                      </a:cubicBezTo>
                      <a:cubicBezTo>
                        <a:pt x="2493" y="1449"/>
                        <a:pt x="2493" y="1449"/>
                        <a:pt x="2493" y="1449"/>
                      </a:cubicBezTo>
                      <a:cubicBezTo>
                        <a:pt x="2697" y="2036"/>
                        <a:pt x="2697" y="2036"/>
                        <a:pt x="2697" y="2036"/>
                      </a:cubicBezTo>
                      <a:cubicBezTo>
                        <a:pt x="3123" y="2036"/>
                        <a:pt x="3123" y="2036"/>
                        <a:pt x="3123" y="2036"/>
                      </a:cubicBezTo>
                      <a:cubicBezTo>
                        <a:pt x="3164" y="2138"/>
                        <a:pt x="3190" y="2407"/>
                        <a:pt x="3198" y="2525"/>
                      </a:cubicBezTo>
                      <a:cubicBezTo>
                        <a:pt x="3198" y="2525"/>
                        <a:pt x="3304" y="2150"/>
                        <a:pt x="3416" y="2188"/>
                      </a:cubicBezTo>
                      <a:cubicBezTo>
                        <a:pt x="3416" y="2188"/>
                        <a:pt x="3753" y="281"/>
                        <a:pt x="1978" y="61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47" name="Freeform 37">
                  <a:extLst>
                    <a:ext uri="{FF2B5EF4-FFF2-40B4-BE49-F238E27FC236}">
                      <a16:creationId xmlns:a16="http://schemas.microsoft.com/office/drawing/2014/main" id="{931792AA-9726-F35E-0651-46071CB63D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51137" y="4383667"/>
                  <a:ext cx="970386" cy="922018"/>
                </a:xfrm>
                <a:custGeom>
                  <a:avLst/>
                  <a:gdLst>
                    <a:gd name="T0" fmla="*/ 856 w 2631"/>
                    <a:gd name="T1" fmla="*/ 35 h 2499"/>
                    <a:gd name="T2" fmla="*/ 0 w 2631"/>
                    <a:gd name="T3" fmla="*/ 88 h 2499"/>
                    <a:gd name="T4" fmla="*/ 1917 w 2631"/>
                    <a:gd name="T5" fmla="*/ 2010 h 2499"/>
                    <a:gd name="T6" fmla="*/ 2001 w 2631"/>
                    <a:gd name="T7" fmla="*/ 2010 h 2499"/>
                    <a:gd name="T8" fmla="*/ 2076 w 2631"/>
                    <a:gd name="T9" fmla="*/ 2499 h 2499"/>
                    <a:gd name="T10" fmla="*/ 2294 w 2631"/>
                    <a:gd name="T11" fmla="*/ 2162 h 2499"/>
                    <a:gd name="T12" fmla="*/ 856 w 2631"/>
                    <a:gd name="T13" fmla="*/ 35 h 24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31" h="2499">
                      <a:moveTo>
                        <a:pt x="856" y="35"/>
                      </a:moveTo>
                      <a:cubicBezTo>
                        <a:pt x="571" y="0"/>
                        <a:pt x="274" y="13"/>
                        <a:pt x="0" y="88"/>
                      </a:cubicBezTo>
                      <a:cubicBezTo>
                        <a:pt x="1357" y="234"/>
                        <a:pt x="1976" y="1008"/>
                        <a:pt x="1917" y="2010"/>
                      </a:cubicBezTo>
                      <a:cubicBezTo>
                        <a:pt x="2001" y="2010"/>
                        <a:pt x="2001" y="2010"/>
                        <a:pt x="2001" y="2010"/>
                      </a:cubicBezTo>
                      <a:cubicBezTo>
                        <a:pt x="2042" y="2112"/>
                        <a:pt x="2068" y="2381"/>
                        <a:pt x="2076" y="2499"/>
                      </a:cubicBezTo>
                      <a:cubicBezTo>
                        <a:pt x="2076" y="2499"/>
                        <a:pt x="2182" y="2124"/>
                        <a:pt x="2294" y="2162"/>
                      </a:cubicBezTo>
                      <a:cubicBezTo>
                        <a:pt x="2294" y="2162"/>
                        <a:pt x="2631" y="255"/>
                        <a:pt x="856" y="35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bg1">
                        <a:lumMod val="9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  <p:pic>
            <p:nvPicPr>
              <p:cNvPr id="27" name="Graphic 2" descr="List">
                <a:extLst>
                  <a:ext uri="{FF2B5EF4-FFF2-40B4-BE49-F238E27FC236}">
                    <a16:creationId xmlns:a16="http://schemas.microsoft.com/office/drawing/2014/main" id="{53DE1BEF-E103-E62C-5573-81323D1CF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68451" y="1925725"/>
                <a:ext cx="414727" cy="414727"/>
              </a:xfrm>
              <a:prstGeom prst="rect">
                <a:avLst/>
              </a:prstGeom>
            </p:spPr>
          </p:pic>
          <p:pic>
            <p:nvPicPr>
              <p:cNvPr id="28" name="Graphic 4" descr="Employee badge">
                <a:extLst>
                  <a:ext uri="{FF2B5EF4-FFF2-40B4-BE49-F238E27FC236}">
                    <a16:creationId xmlns:a16="http://schemas.microsoft.com/office/drawing/2014/main" id="{3520FCA4-51A0-3BED-5736-A26BDA21E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08944" y="2742213"/>
                <a:ext cx="459174" cy="459174"/>
              </a:xfrm>
              <a:prstGeom prst="rect">
                <a:avLst/>
              </a:prstGeom>
            </p:spPr>
          </p:pic>
          <p:pic>
            <p:nvPicPr>
              <p:cNvPr id="29" name="Graphic 6" descr="Graduation cap">
                <a:extLst>
                  <a:ext uri="{FF2B5EF4-FFF2-40B4-BE49-F238E27FC236}">
                    <a16:creationId xmlns:a16="http://schemas.microsoft.com/office/drawing/2014/main" id="{4D77C8FB-A228-55DB-5836-07C42E38D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330689" y="2758583"/>
                <a:ext cx="459174" cy="459174"/>
              </a:xfrm>
              <a:prstGeom prst="rect">
                <a:avLst/>
              </a:prstGeom>
            </p:spPr>
          </p:pic>
          <p:pic>
            <p:nvPicPr>
              <p:cNvPr id="30" name="Graphic 11" descr="Earth globe Americas">
                <a:extLst>
                  <a:ext uri="{FF2B5EF4-FFF2-40B4-BE49-F238E27FC236}">
                    <a16:creationId xmlns:a16="http://schemas.microsoft.com/office/drawing/2014/main" id="{127D77B6-6A0B-03BE-E09D-021AA33D1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374931" y="3957549"/>
                <a:ext cx="459174" cy="459174"/>
              </a:xfrm>
              <a:prstGeom prst="rect">
                <a:avLst/>
              </a:prstGeom>
            </p:spPr>
          </p:pic>
          <p:pic>
            <p:nvPicPr>
              <p:cNvPr id="31" name="Graphic 15" descr="Soccer">
                <a:extLst>
                  <a:ext uri="{FF2B5EF4-FFF2-40B4-BE49-F238E27FC236}">
                    <a16:creationId xmlns:a16="http://schemas.microsoft.com/office/drawing/2014/main" id="{10302686-22E2-2676-E748-347B28884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347061" y="4036506"/>
                <a:ext cx="459174" cy="459174"/>
              </a:xfrm>
              <a:prstGeom prst="rect">
                <a:avLst/>
              </a:prstGeom>
            </p:spPr>
          </p:pic>
          <p:pic>
            <p:nvPicPr>
              <p:cNvPr id="32" name="Graphic 19" descr="Smart Phone">
                <a:extLst>
                  <a:ext uri="{FF2B5EF4-FFF2-40B4-BE49-F238E27FC236}">
                    <a16:creationId xmlns:a16="http://schemas.microsoft.com/office/drawing/2014/main" id="{2B9F3045-A423-A2D2-22DD-BF5A72197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468387" y="1910628"/>
                <a:ext cx="459174" cy="459174"/>
              </a:xfrm>
              <a:prstGeom prst="rect">
                <a:avLst/>
              </a:prstGeom>
            </p:spPr>
          </p:pic>
        </p:grpSp>
        <p:sp>
          <p:nvSpPr>
            <p:cNvPr id="13" name="TextBox 131">
              <a:extLst>
                <a:ext uri="{FF2B5EF4-FFF2-40B4-BE49-F238E27FC236}">
                  <a16:creationId xmlns:a16="http://schemas.microsoft.com/office/drawing/2014/main" id="{8FBF7D99-CD77-EAF3-4A38-75ECD9411F30}"/>
                </a:ext>
              </a:extLst>
            </p:cNvPr>
            <p:cNvSpPr txBox="1"/>
            <p:nvPr/>
          </p:nvSpPr>
          <p:spPr>
            <a:xfrm>
              <a:off x="7166354" y="1531479"/>
              <a:ext cx="2771079" cy="64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>
                  <a:latin typeface="+mj-lt"/>
                  <a:cs typeface="Calibri" panose="020F0502020204030204" pitchFamily="34" charset="0"/>
                </a:rPr>
                <a:t>Variance ratio</a:t>
              </a:r>
            </a:p>
            <a:p>
              <a:pPr lvl="0"/>
              <a:r>
                <a:rPr lang="en-US" sz="1400" dirty="0">
                  <a:latin typeface="+mj-lt"/>
                  <a:cs typeface="Calibri" panose="020F0502020204030204" pitchFamily="34" charset="0"/>
                </a:rPr>
                <a:t>82,70%</a:t>
              </a:r>
            </a:p>
          </p:txBody>
        </p:sp>
        <p:sp>
          <p:nvSpPr>
            <p:cNvPr id="14" name="TextBox 132">
              <a:extLst>
                <a:ext uri="{FF2B5EF4-FFF2-40B4-BE49-F238E27FC236}">
                  <a16:creationId xmlns:a16="http://schemas.microsoft.com/office/drawing/2014/main" id="{DD1C6219-4286-EFE1-5B76-2C2EC291AE94}"/>
                </a:ext>
              </a:extLst>
            </p:cNvPr>
            <p:cNvSpPr txBox="1"/>
            <p:nvPr/>
          </p:nvSpPr>
          <p:spPr>
            <a:xfrm>
              <a:off x="8025226" y="2678167"/>
              <a:ext cx="2771079" cy="64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400" dirty="0">
                  <a:latin typeface="+mj-lt"/>
                  <a:cs typeface="Calibri" panose="020F0502020204030204" pitchFamily="34" charset="0"/>
                </a:rPr>
                <a:t>Model training</a:t>
              </a:r>
            </a:p>
            <a:p>
              <a:pPr lvl="0"/>
              <a:r>
                <a:rPr lang="en-US" sz="1400" dirty="0" err="1">
                  <a:latin typeface="+mj-lt"/>
                  <a:cs typeface="Calibri" panose="020F0502020204030204" pitchFamily="34" charset="0"/>
                </a:rPr>
                <a:t>NearestNeighbors</a:t>
              </a:r>
              <a:endParaRPr lang="en-US" sz="1400" dirty="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5" name="TextBox 133">
              <a:extLst>
                <a:ext uri="{FF2B5EF4-FFF2-40B4-BE49-F238E27FC236}">
                  <a16:creationId xmlns:a16="http://schemas.microsoft.com/office/drawing/2014/main" id="{F3FF757F-03FE-5E25-7782-FDE8540B6954}"/>
                </a:ext>
              </a:extLst>
            </p:cNvPr>
            <p:cNvSpPr txBox="1"/>
            <p:nvPr/>
          </p:nvSpPr>
          <p:spPr>
            <a:xfrm>
              <a:off x="8025226" y="3972461"/>
              <a:ext cx="3492174" cy="378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>
                  <a:latin typeface="+mj-lt"/>
                  <a:cs typeface="Calibri" panose="020F0502020204030204" pitchFamily="34" charset="0"/>
                </a:rPr>
                <a:t>Recommendation</a:t>
              </a:r>
              <a:r>
                <a:rPr lang="fr-FR" sz="1400" dirty="0">
                  <a:latin typeface="+mj-lt"/>
                  <a:cs typeface="Calibri" panose="020F0502020204030204" pitchFamily="34" charset="0"/>
                </a:rPr>
                <a:t> </a:t>
              </a:r>
              <a:r>
                <a:rPr lang="fr-FR" sz="1400" dirty="0" err="1">
                  <a:latin typeface="+mj-lt"/>
                  <a:cs typeface="Calibri" panose="020F0502020204030204" pitchFamily="34" charset="0"/>
                </a:rPr>
                <a:t>generation</a:t>
              </a:r>
              <a:endParaRPr lang="en-US" sz="1400" dirty="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6" name="TextBox 134">
              <a:extLst>
                <a:ext uri="{FF2B5EF4-FFF2-40B4-BE49-F238E27FC236}">
                  <a16:creationId xmlns:a16="http://schemas.microsoft.com/office/drawing/2014/main" id="{C1C798D5-1D40-04F2-7266-9BB91DE2CC26}"/>
                </a:ext>
              </a:extLst>
            </p:cNvPr>
            <p:cNvSpPr txBox="1"/>
            <p:nvPr/>
          </p:nvSpPr>
          <p:spPr>
            <a:xfrm>
              <a:off x="2267674" y="1531479"/>
              <a:ext cx="2771079" cy="64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400" dirty="0">
                  <a:latin typeface="+mj-lt"/>
                  <a:cs typeface="Calibri" panose="020F0502020204030204" pitchFamily="34" charset="0"/>
                </a:rPr>
                <a:t>PCA</a:t>
              </a:r>
            </a:p>
            <a:p>
              <a:pPr lvl="0" algn="r"/>
              <a:r>
                <a:rPr lang="en-US" sz="1400" dirty="0" err="1">
                  <a:latin typeface="+mj-lt"/>
                  <a:cs typeface="Calibri" panose="020F0502020204030204" pitchFamily="34" charset="0"/>
                </a:rPr>
                <a:t>n_components</a:t>
              </a:r>
              <a:r>
                <a:rPr lang="en-US" sz="1400" dirty="0">
                  <a:latin typeface="+mj-lt"/>
                  <a:cs typeface="Calibri" panose="020F0502020204030204" pitchFamily="34" charset="0"/>
                </a:rPr>
                <a:t> = 15</a:t>
              </a:r>
            </a:p>
          </p:txBody>
        </p:sp>
        <p:sp>
          <p:nvSpPr>
            <p:cNvPr id="17" name="TextBox 135">
              <a:extLst>
                <a:ext uri="{FF2B5EF4-FFF2-40B4-BE49-F238E27FC236}">
                  <a16:creationId xmlns:a16="http://schemas.microsoft.com/office/drawing/2014/main" id="{BC7E1317-8D04-8F02-A109-C0660906B548}"/>
                </a:ext>
              </a:extLst>
            </p:cNvPr>
            <p:cNvSpPr txBox="1"/>
            <p:nvPr/>
          </p:nvSpPr>
          <p:spPr>
            <a:xfrm>
              <a:off x="1405955" y="2678167"/>
              <a:ext cx="2771078" cy="64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400" dirty="0">
                  <a:latin typeface="+mj-lt"/>
                  <a:cs typeface="Calibri" panose="020F0502020204030204" pitchFamily="34" charset="0"/>
                </a:rPr>
                <a:t>Feature engineering                 </a:t>
              </a:r>
              <a:r>
                <a:rPr lang="en-US" sz="1400" dirty="0" err="1">
                  <a:latin typeface="+mj-lt"/>
                  <a:cs typeface="Calibri" panose="020F0502020204030204" pitchFamily="34" charset="0"/>
                </a:rPr>
                <a:t>CountVectorizer</a:t>
              </a:r>
              <a:r>
                <a:rPr lang="en-US" sz="1400" dirty="0">
                  <a:latin typeface="+mj-lt"/>
                  <a:cs typeface="Calibri" panose="020F0502020204030204" pitchFamily="34" charset="0"/>
                </a:rPr>
                <a:t>()</a:t>
              </a:r>
            </a:p>
          </p:txBody>
        </p:sp>
        <p:sp>
          <p:nvSpPr>
            <p:cNvPr id="18" name="TextBox 136">
              <a:extLst>
                <a:ext uri="{FF2B5EF4-FFF2-40B4-BE49-F238E27FC236}">
                  <a16:creationId xmlns:a16="http://schemas.microsoft.com/office/drawing/2014/main" id="{E0822193-ABFE-4DC9-4F09-2539D2A58389}"/>
                </a:ext>
              </a:extLst>
            </p:cNvPr>
            <p:cNvSpPr txBox="1"/>
            <p:nvPr/>
          </p:nvSpPr>
          <p:spPr>
            <a:xfrm>
              <a:off x="1405955" y="3972461"/>
              <a:ext cx="2771079" cy="378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400" dirty="0">
                  <a:latin typeface="+mj-lt"/>
                  <a:cs typeface="Calibri" panose="020F0502020204030204" pitchFamily="34" charset="0"/>
                </a:rPr>
                <a:t>Data pre-processing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001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65">
            <a:extLst>
              <a:ext uri="{FF2B5EF4-FFF2-40B4-BE49-F238E27FC236}">
                <a16:creationId xmlns:a16="http://schemas.microsoft.com/office/drawing/2014/main" id="{8D08ADF3-0F3E-0F49-D353-A0BB8C07C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9"/>
          <a:stretch/>
        </p:blipFill>
        <p:spPr>
          <a:xfrm>
            <a:off x="300462" y="5156721"/>
            <a:ext cx="4785373" cy="679844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34CF1155-10E0-48D9-0B3D-A602DF734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9"/>
          <a:stretch/>
        </p:blipFill>
        <p:spPr>
          <a:xfrm>
            <a:off x="5385418" y="5156720"/>
            <a:ext cx="6644329" cy="679845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1F983567-5D24-D062-AFC2-4A0F2C537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9"/>
          <a:stretch/>
        </p:blipFill>
        <p:spPr>
          <a:xfrm>
            <a:off x="5385418" y="3773969"/>
            <a:ext cx="6644329" cy="10646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E89A18-B5E5-1C57-05B1-A66824613D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398"/>
          <a:stretch/>
        </p:blipFill>
        <p:spPr>
          <a:xfrm>
            <a:off x="4257348" y="964477"/>
            <a:ext cx="7772400" cy="259276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CC3C77-DBF3-5B42-D604-40C8AB326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63" y="964477"/>
            <a:ext cx="3706921" cy="259276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C768E4E4-2455-9BD4-7884-AA7638085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63" y="3775018"/>
            <a:ext cx="4785373" cy="1064611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702FF9DE-ABAF-E3AC-CD1F-25F69FA5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6571" y="3773969"/>
            <a:ext cx="2554249" cy="778734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920C39F0-7483-A9CE-0DE9-D4D141005A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63" y="5160196"/>
            <a:ext cx="4031584" cy="374285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C7263C59-F5AC-E16F-8E31-88BA86C9F1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571" y="5160196"/>
            <a:ext cx="6543503" cy="679844"/>
          </a:xfrm>
          <a:prstGeom prst="rect">
            <a:avLst/>
          </a:prstGeom>
        </p:spPr>
      </p:pic>
      <p:sp>
        <p:nvSpPr>
          <p:cNvPr id="57" name="Ellipse 56">
            <a:extLst>
              <a:ext uri="{FF2B5EF4-FFF2-40B4-BE49-F238E27FC236}">
                <a16:creationId xmlns:a16="http://schemas.microsoft.com/office/drawing/2014/main" id="{21678DDD-8628-9430-31D4-F752EBD03C1A}"/>
              </a:ext>
            </a:extLst>
          </p:cNvPr>
          <p:cNvSpPr/>
          <p:nvPr/>
        </p:nvSpPr>
        <p:spPr>
          <a:xfrm>
            <a:off x="157409" y="821423"/>
            <a:ext cx="286107" cy="286107"/>
          </a:xfrm>
          <a:prstGeom prst="ellipse">
            <a:avLst/>
          </a:prstGeom>
          <a:solidFill>
            <a:srgbClr val="948DA3"/>
          </a:solidFill>
          <a:ln>
            <a:solidFill>
              <a:srgbClr val="948D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69CB14F0-8CE6-C1AF-F209-C20320FF51E4}"/>
              </a:ext>
            </a:extLst>
          </p:cNvPr>
          <p:cNvSpPr/>
          <p:nvPr/>
        </p:nvSpPr>
        <p:spPr>
          <a:xfrm>
            <a:off x="4127244" y="821423"/>
            <a:ext cx="286107" cy="286107"/>
          </a:xfrm>
          <a:prstGeom prst="ellipse">
            <a:avLst/>
          </a:prstGeom>
          <a:solidFill>
            <a:srgbClr val="948DA3"/>
          </a:solidFill>
          <a:ln>
            <a:solidFill>
              <a:srgbClr val="948D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064BAAC0-717B-8E4F-1817-2EF3B35242BC}"/>
              </a:ext>
            </a:extLst>
          </p:cNvPr>
          <p:cNvSpPr/>
          <p:nvPr/>
        </p:nvSpPr>
        <p:spPr>
          <a:xfrm>
            <a:off x="157409" y="3653833"/>
            <a:ext cx="286107" cy="286107"/>
          </a:xfrm>
          <a:prstGeom prst="ellipse">
            <a:avLst/>
          </a:prstGeom>
          <a:solidFill>
            <a:srgbClr val="948DA3"/>
          </a:solidFill>
          <a:ln>
            <a:solidFill>
              <a:srgbClr val="948D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2681B49-5550-324C-EEAC-A093BA9E62FE}"/>
              </a:ext>
            </a:extLst>
          </p:cNvPr>
          <p:cNvSpPr/>
          <p:nvPr/>
        </p:nvSpPr>
        <p:spPr>
          <a:xfrm>
            <a:off x="5242366" y="3653833"/>
            <a:ext cx="286107" cy="286107"/>
          </a:xfrm>
          <a:prstGeom prst="ellipse">
            <a:avLst/>
          </a:prstGeom>
          <a:solidFill>
            <a:srgbClr val="948DA3"/>
          </a:solidFill>
          <a:ln>
            <a:solidFill>
              <a:srgbClr val="948D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2E5723B9-0F9A-670A-47CE-D03555F7109D}"/>
              </a:ext>
            </a:extLst>
          </p:cNvPr>
          <p:cNvSpPr/>
          <p:nvPr/>
        </p:nvSpPr>
        <p:spPr>
          <a:xfrm>
            <a:off x="5242366" y="4991979"/>
            <a:ext cx="286107" cy="286107"/>
          </a:xfrm>
          <a:prstGeom prst="ellipse">
            <a:avLst/>
          </a:prstGeom>
          <a:solidFill>
            <a:srgbClr val="948DA3"/>
          </a:solidFill>
          <a:ln>
            <a:solidFill>
              <a:srgbClr val="948D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DC42EA00-B128-BBAD-AADD-9A2DE2E9EADB}"/>
              </a:ext>
            </a:extLst>
          </p:cNvPr>
          <p:cNvSpPr/>
          <p:nvPr/>
        </p:nvSpPr>
        <p:spPr>
          <a:xfrm>
            <a:off x="168561" y="4991979"/>
            <a:ext cx="286107" cy="286107"/>
          </a:xfrm>
          <a:prstGeom prst="ellipse">
            <a:avLst/>
          </a:prstGeom>
          <a:solidFill>
            <a:srgbClr val="948DA3"/>
          </a:solidFill>
          <a:ln>
            <a:solidFill>
              <a:srgbClr val="948D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01710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Demo</a:t>
            </a:r>
            <a:endParaRPr lang="fr-FR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18E891F-5F91-6852-0808-B8EA98B56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80792"/>
            <a:ext cx="12192000" cy="1241958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2AC66D5C-5CDB-B46B-6152-4B3A1220B14E}"/>
              </a:ext>
            </a:extLst>
          </p:cNvPr>
          <p:cNvSpPr txBox="1">
            <a:spLocks/>
          </p:cNvSpPr>
          <p:nvPr/>
        </p:nvSpPr>
        <p:spPr>
          <a:xfrm>
            <a:off x="3048000" y="4168239"/>
            <a:ext cx="9144000" cy="8679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Streamlit</a:t>
            </a:r>
            <a:r>
              <a:rPr lang="fr-FR" dirty="0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Demo</a:t>
            </a:r>
            <a:endParaRPr lang="fr-FR" dirty="0">
              <a:solidFill>
                <a:sysClr val="windowText" lastClr="000000"/>
              </a:solidFill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905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E5C4A29-E09F-1D6C-9AF1-9337FCE00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76542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1EF5C7-5E97-405C-D5B0-3F58C99B97CC}"/>
              </a:ext>
            </a:extLst>
          </p:cNvPr>
          <p:cNvSpPr/>
          <p:nvPr/>
        </p:nvSpPr>
        <p:spPr>
          <a:xfrm>
            <a:off x="1081667" y="936702"/>
            <a:ext cx="4482791" cy="5202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131" y="2440523"/>
            <a:ext cx="5708073" cy="3295114"/>
          </a:xfrm>
        </p:spPr>
        <p:txBody>
          <a:bodyPr>
            <a:normAutofit fontScale="92500" lnSpcReduction="10000"/>
          </a:bodyPr>
          <a:lstStyle/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Project </a:t>
            </a:r>
            <a:r>
              <a:rPr lang="fr-FR" sz="2000" dirty="0" err="1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context</a:t>
            </a: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</a:p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Planning</a:t>
            </a:r>
            <a:endParaRPr lang="fr-FR" sz="2000" dirty="0">
              <a:solidFill>
                <a:srgbClr val="24292F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Data collection</a:t>
            </a:r>
            <a:endParaRPr lang="fr-FR" sz="2000" dirty="0">
              <a:solidFill>
                <a:srgbClr val="24292F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Data </a:t>
            </a:r>
            <a:r>
              <a:rPr lang="fr-FR" sz="2000" dirty="0" err="1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cleaning</a:t>
            </a: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 </a:t>
            </a: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Entity</a:t>
            </a: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R</a:t>
            </a: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elationship Diagram</a:t>
            </a:r>
            <a:endParaRPr lang="fr-FR" sz="2000" dirty="0">
              <a:solidFill>
                <a:srgbClr val="24292F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Exploratory</a:t>
            </a: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 data </a:t>
            </a:r>
            <a:r>
              <a:rPr lang="fr-FR" sz="2000" dirty="0" err="1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analysis</a:t>
            </a:r>
            <a:endParaRPr lang="fr-FR" sz="2000" dirty="0">
              <a:solidFill>
                <a:srgbClr val="2D2E30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Data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visualization</a:t>
            </a:r>
            <a:endParaRPr lang="fr-FR" sz="2000" dirty="0">
              <a:solidFill>
                <a:srgbClr val="24292F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Main </a:t>
            </a:r>
            <a:r>
              <a:rPr lang="fr-FR" sz="2000" dirty="0" err="1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results</a:t>
            </a:r>
            <a:endParaRPr lang="fr-FR" sz="2000" dirty="0">
              <a:solidFill>
                <a:srgbClr val="24292F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Machine </a:t>
            </a:r>
            <a:r>
              <a:rPr lang="fr-FR" sz="2000" dirty="0" err="1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learning</a:t>
            </a:r>
            <a:endParaRPr lang="fr-FR" sz="2000" dirty="0">
              <a:solidFill>
                <a:srgbClr val="24292F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Demo</a:t>
            </a:r>
            <a:endParaRPr lang="fr-FR" sz="2000" dirty="0">
              <a:solidFill>
                <a:srgbClr val="24292F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Challenges</a:t>
            </a: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Highlights</a:t>
            </a:r>
            <a:endParaRPr lang="fr-FR" sz="2000" dirty="0">
              <a:solidFill>
                <a:srgbClr val="24292F"/>
              </a:solidFill>
              <a:effectLst/>
              <a:latin typeface="+mj-lt"/>
              <a:cs typeface="Calibri" panose="020F0502020204030204" pitchFamily="34" charset="0"/>
            </a:endParaRPr>
          </a:p>
          <a:p>
            <a:pPr marL="285750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effectLst/>
                <a:latin typeface="+mj-lt"/>
                <a:cs typeface="Calibri" panose="020F0502020204030204" pitchFamily="34" charset="0"/>
              </a:rPr>
              <a:t>Conclusion</a:t>
            </a:r>
            <a:endParaRPr lang="fr-FR" sz="2000" dirty="0">
              <a:solidFill>
                <a:srgbClr val="24292F"/>
              </a:solidFill>
              <a:effectLst/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3582390" cy="920193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Agenda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2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131" y="2440523"/>
            <a:ext cx="6004957" cy="3295114"/>
          </a:xfrm>
        </p:spPr>
        <p:txBody>
          <a:bodyPr>
            <a:normAutofit/>
          </a:bodyPr>
          <a:lstStyle/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Find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qualitative data 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about Paris exhibitions</a:t>
            </a: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Panick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attack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with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Tableau Software 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🤯</a:t>
            </a:r>
            <a:endParaRPr lang="fr-FR" sz="2000" b="1" dirty="0">
              <a:solidFill>
                <a:srgbClr val="4C4174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Time management</a:t>
            </a: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9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742950" lvl="1" indent="-285750" algn="l" fontAlgn="ctr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fr-FR" sz="16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Wish</a:t>
            </a:r>
            <a:r>
              <a:rPr lang="fr-FR" sz="16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I </a:t>
            </a:r>
            <a:r>
              <a:rPr lang="fr-FR" sz="16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had</a:t>
            </a:r>
            <a:r>
              <a:rPr lang="fr-FR" sz="16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more time for the machine </a:t>
            </a:r>
            <a:r>
              <a:rPr lang="fr-FR" sz="16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learning</a:t>
            </a:r>
            <a:r>
              <a:rPr lang="fr-FR" sz="16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model         (e.g. </a:t>
            </a:r>
            <a:r>
              <a:rPr lang="fr-FR" sz="16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TfidTransformer</a:t>
            </a:r>
            <a:r>
              <a:rPr lang="fr-FR" sz="16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fr-FR" sz="16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TruncatedSTD</a:t>
            </a:r>
            <a:r>
              <a:rPr lang="fr-FR" sz="16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, French stop </a:t>
            </a:r>
            <a:r>
              <a:rPr lang="fr-FR" sz="16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words</a:t>
            </a:r>
            <a:r>
              <a:rPr lang="fr-FR" sz="16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Challenges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016A6BE-98AA-D8BD-4529-713D7F3EE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350" y="1097993"/>
            <a:ext cx="3478233" cy="463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98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131" y="2440523"/>
            <a:ext cx="8795659" cy="3295114"/>
          </a:xfrm>
        </p:spPr>
        <p:txBody>
          <a:bodyPr>
            <a:normAutofit/>
          </a:bodyPr>
          <a:lstStyle/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Amazing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to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work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on a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subject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of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personal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interest</a:t>
            </a:r>
            <a:endParaRPr lang="fr-FR" sz="2000" b="1" dirty="0">
              <a:solidFill>
                <a:srgbClr val="4C4174"/>
              </a:solidFill>
              <a:latin typeface="+mj-lt"/>
              <a:cs typeface="Calibri" panose="020F0502020204030204" pitchFamily="34" charset="0"/>
            </a:endParaRPr>
          </a:p>
          <a:p>
            <a:pPr algn="l" fontAlgn="ctr">
              <a:spcBef>
                <a:spcPts val="0"/>
              </a:spcBef>
            </a:pP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Proud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to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conduct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this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end-to-end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project</a:t>
            </a:r>
            <a:endParaRPr lang="fr-FR" sz="2000" b="1" dirty="0">
              <a:solidFill>
                <a:srgbClr val="4C4174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000" b="1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Cherry on the cake 🍒 -&gt;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Streamlit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web page!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Highlights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pic>
        <p:nvPicPr>
          <p:cNvPr id="2050" name="Picture 2" descr="Movie gif. In a scene from Love Actually, we see an empty residential hallway, then Hugh Grant as The Prime Minister shimmies gleefully from one doorway to another.">
            <a:extLst>
              <a:ext uri="{FF2B5EF4-FFF2-40B4-BE49-F238E27FC236}">
                <a16:creationId xmlns:a16="http://schemas.microsoft.com/office/drawing/2014/main" id="{33EE251E-A138-709C-000C-BED4EC85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82" y="2241550"/>
            <a:ext cx="29210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565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DD5228ED-4F7F-5E92-FFD2-6EA2358A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1207" y="0"/>
            <a:ext cx="13774416" cy="6858000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8417598D-7230-0032-92E5-1209B939D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4168239"/>
            <a:ext cx="9144000" cy="86791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fr-FR" dirty="0" err="1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Thank</a:t>
            </a:r>
            <a:r>
              <a:rPr lang="fr-FR" dirty="0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you</a:t>
            </a:r>
            <a:r>
              <a:rPr lang="fr-FR" dirty="0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410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76542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FFB790B-C5E5-FDAF-7080-8C31097CA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4168239"/>
            <a:ext cx="9144000" cy="867916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ysClr val="windowText" lastClr="000000"/>
                </a:solidFill>
                <a:latin typeface="Heiti TC Medium" pitchFamily="2" charset="-128"/>
                <a:ea typeface="Heiti TC Medium" pitchFamily="2" charset="-128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673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9.png">
            <a:extLst>
              <a:ext uri="{FF2B5EF4-FFF2-40B4-BE49-F238E27FC236}">
                <a16:creationId xmlns:a16="http://schemas.microsoft.com/office/drawing/2014/main" id="{8DC73B47-6279-7236-4DAB-20D4D534EE5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89798" y="332343"/>
            <a:ext cx="9412404" cy="623471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53171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5C1FF5A-9757-DBC3-407B-EE1E7328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97" y="172998"/>
            <a:ext cx="9148073" cy="65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33.png">
            <a:extLst>
              <a:ext uri="{FF2B5EF4-FFF2-40B4-BE49-F238E27FC236}">
                <a16:creationId xmlns:a16="http://schemas.microsoft.com/office/drawing/2014/main" id="{A714AA42-54D8-F53C-FE97-38F975E7B9A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218213" y="144986"/>
            <a:ext cx="5830784" cy="665385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35682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0.png">
            <a:extLst>
              <a:ext uri="{FF2B5EF4-FFF2-40B4-BE49-F238E27FC236}">
                <a16:creationId xmlns:a16="http://schemas.microsoft.com/office/drawing/2014/main" id="{EFFB7BA5-55F8-3376-D348-47FE354C99C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25039" y="215219"/>
            <a:ext cx="9654725" cy="664278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35260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28.png">
            <a:extLst>
              <a:ext uri="{FF2B5EF4-FFF2-40B4-BE49-F238E27FC236}">
                <a16:creationId xmlns:a16="http://schemas.microsoft.com/office/drawing/2014/main" id="{C03E4063-7CEA-F359-970D-A4F20D679DF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76386" y="510639"/>
            <a:ext cx="11231573" cy="57357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54462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Query</a:t>
            </a:r>
            <a:r>
              <a:rPr lang="fr-FR" dirty="0">
                <a:latin typeface="Heiti TC Medium" pitchFamily="2" charset="-128"/>
                <a:ea typeface="Heiti TC Medium" pitchFamily="2" charset="-128"/>
              </a:rPr>
              <a:t> #1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pic>
        <p:nvPicPr>
          <p:cNvPr id="10" name="image24.png">
            <a:extLst>
              <a:ext uri="{FF2B5EF4-FFF2-40B4-BE49-F238E27FC236}">
                <a16:creationId xmlns:a16="http://schemas.microsoft.com/office/drawing/2014/main" id="{512E5029-A64F-78D3-7DB7-F1E8A34B0282}"/>
              </a:ext>
            </a:extLst>
          </p:cNvPr>
          <p:cNvPicPr/>
          <p:nvPr/>
        </p:nvPicPr>
        <p:blipFill rotWithShape="1">
          <a:blip r:embed="rId3"/>
          <a:srcRect t="27601"/>
          <a:stretch/>
        </p:blipFill>
        <p:spPr bwMode="auto">
          <a:xfrm>
            <a:off x="1706095" y="3247917"/>
            <a:ext cx="4690745" cy="93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27.png">
            <a:extLst>
              <a:ext uri="{FF2B5EF4-FFF2-40B4-BE49-F238E27FC236}">
                <a16:creationId xmlns:a16="http://schemas.microsoft.com/office/drawing/2014/main" id="{58F8FDB3-C21C-BDBE-707E-F00C1B8D6FCA}"/>
              </a:ext>
            </a:extLst>
          </p:cNvPr>
          <p:cNvPicPr/>
          <p:nvPr/>
        </p:nvPicPr>
        <p:blipFill>
          <a:blip r:embed="rId4"/>
          <a:srcRect r="1612"/>
          <a:stretch>
            <a:fillRect/>
          </a:stretch>
        </p:blipFill>
        <p:spPr>
          <a:xfrm>
            <a:off x="7205600" y="922272"/>
            <a:ext cx="2734047" cy="5003515"/>
          </a:xfrm>
          <a:prstGeom prst="rect">
            <a:avLst/>
          </a:prstGeom>
          <a:ln/>
        </p:spPr>
      </p:pic>
      <p:sp>
        <p:nvSpPr>
          <p:cNvPr id="13" name="Google Shape;528;g12c43fe8f74_0_299">
            <a:extLst>
              <a:ext uri="{FF2B5EF4-FFF2-40B4-BE49-F238E27FC236}">
                <a16:creationId xmlns:a16="http://schemas.microsoft.com/office/drawing/2014/main" id="{B86CB8C7-4A3E-F288-68A8-0D1C890D78EF}"/>
              </a:ext>
            </a:extLst>
          </p:cNvPr>
          <p:cNvSpPr txBox="1"/>
          <p:nvPr/>
        </p:nvSpPr>
        <p:spPr>
          <a:xfrm>
            <a:off x="1670470" y="1989289"/>
            <a:ext cx="416947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Number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of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museums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by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region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in France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56477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131" y="2440523"/>
            <a:ext cx="8795659" cy="3295114"/>
          </a:xfrm>
        </p:spPr>
        <p:txBody>
          <a:bodyPr>
            <a:normAutofit/>
          </a:bodyPr>
          <a:lstStyle/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Far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from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being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a "non-essential"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activity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, contact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with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art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is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, on the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contrary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essential to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our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well-being</a:t>
            </a:r>
            <a:endParaRPr lang="fr-FR" sz="2000" b="1" dirty="0">
              <a:solidFill>
                <a:srgbClr val="4C4174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Navigating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the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vast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art world can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be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overwhelming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with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countless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exhibitions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taking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place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simultaneously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in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different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locations</a:t>
            </a: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Simplify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the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way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art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enthusiasts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discover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exhibitions by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providing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a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personalized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art exhibitions </a:t>
            </a:r>
            <a:r>
              <a:rPr lang="fr-FR" sz="2000" b="1" dirty="0" err="1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recommender</a:t>
            </a:r>
            <a:r>
              <a:rPr lang="fr-FR" sz="2000" b="1" dirty="0">
                <a:solidFill>
                  <a:srgbClr val="4C4174"/>
                </a:solidFill>
                <a:latin typeface="+mj-lt"/>
                <a:cs typeface="Calibri" panose="020F0502020204030204" pitchFamily="34" charset="0"/>
              </a:rPr>
              <a:t> in Paris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040582" cy="920193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Project </a:t>
            </a:r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context</a:t>
            </a:r>
            <a:endParaRPr lang="fr-FR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78BB560-E76D-7D5B-BBA6-E77A9E7726C7}"/>
              </a:ext>
            </a:extLst>
          </p:cNvPr>
          <p:cNvSpPr txBox="1"/>
          <p:nvPr/>
        </p:nvSpPr>
        <p:spPr>
          <a:xfrm>
            <a:off x="5982195" y="5380826"/>
            <a:ext cx="6097978" cy="702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</a:pPr>
            <a:r>
              <a:rPr lang="fr-FR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“Art </a:t>
            </a:r>
            <a:r>
              <a:rPr lang="fr-FR" sz="18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is</a:t>
            </a:r>
            <a:r>
              <a:rPr lang="fr-FR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line </a:t>
            </a:r>
            <a:r>
              <a:rPr lang="fr-FR" sz="18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around</a:t>
            </a:r>
            <a:r>
              <a:rPr lang="fr-FR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your</a:t>
            </a:r>
            <a:r>
              <a:rPr lang="fr-FR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thoughts</a:t>
            </a:r>
            <a:r>
              <a:rPr lang="fr-FR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.”</a:t>
            </a:r>
            <a:endParaRPr lang="fr-FR" sz="1600" i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>
              <a:lnSpc>
                <a:spcPct val="115000"/>
              </a:lnSpc>
            </a:pPr>
            <a:r>
              <a:rPr lang="fr-FR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―  </a:t>
            </a:r>
            <a:r>
              <a:rPr lang="fr-FR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Gustav Klimt</a:t>
            </a:r>
            <a:endParaRPr lang="fr-FR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779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Query</a:t>
            </a:r>
            <a:r>
              <a:rPr lang="fr-FR" dirty="0">
                <a:latin typeface="Heiti TC Medium" pitchFamily="2" charset="-128"/>
                <a:ea typeface="Heiti TC Medium" pitchFamily="2" charset="-128"/>
              </a:rPr>
              <a:t> #2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13" name="Google Shape;528;g12c43fe8f74_0_299">
            <a:extLst>
              <a:ext uri="{FF2B5EF4-FFF2-40B4-BE49-F238E27FC236}">
                <a16:creationId xmlns:a16="http://schemas.microsoft.com/office/drawing/2014/main" id="{B86CB8C7-4A3E-F288-68A8-0D1C890D78EF}"/>
              </a:ext>
            </a:extLst>
          </p:cNvPr>
          <p:cNvSpPr txBox="1"/>
          <p:nvPr/>
        </p:nvSpPr>
        <p:spPr>
          <a:xfrm>
            <a:off x="1670469" y="1989289"/>
            <a:ext cx="5799109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Number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of exhibitions in Paris and breakdown by audience </a:t>
            </a:r>
            <a:endParaRPr lang="fr-FR" sz="1500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" name="image8.png">
            <a:extLst>
              <a:ext uri="{FF2B5EF4-FFF2-40B4-BE49-F238E27FC236}">
                <a16:creationId xmlns:a16="http://schemas.microsoft.com/office/drawing/2014/main" id="{DAAB901F-37C9-4CBF-97DE-4C719A8C82B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70470" y="4091050"/>
            <a:ext cx="5943600" cy="1511300"/>
          </a:xfrm>
          <a:prstGeom prst="rect">
            <a:avLst/>
          </a:prstGeom>
          <a:ln/>
        </p:spPr>
      </p:pic>
      <p:pic>
        <p:nvPicPr>
          <p:cNvPr id="3" name="image21.png">
            <a:extLst>
              <a:ext uri="{FF2B5EF4-FFF2-40B4-BE49-F238E27FC236}">
                <a16:creationId xmlns:a16="http://schemas.microsoft.com/office/drawing/2014/main" id="{6FF1C9C3-C42B-BB1A-4748-D36345BB0F31}"/>
              </a:ext>
            </a:extLst>
          </p:cNvPr>
          <p:cNvPicPr/>
          <p:nvPr/>
        </p:nvPicPr>
        <p:blipFill rotWithShape="1">
          <a:blip r:embed="rId4"/>
          <a:srcRect t="27200"/>
          <a:stretch/>
        </p:blipFill>
        <p:spPr bwMode="auto">
          <a:xfrm>
            <a:off x="1670470" y="2769127"/>
            <a:ext cx="5943600" cy="1155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423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Query</a:t>
            </a:r>
            <a:r>
              <a:rPr lang="fr-FR" dirty="0">
                <a:latin typeface="Heiti TC Medium" pitchFamily="2" charset="-128"/>
                <a:ea typeface="Heiti TC Medium" pitchFamily="2" charset="-128"/>
              </a:rPr>
              <a:t> #3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13" name="Google Shape;528;g12c43fe8f74_0_299">
            <a:extLst>
              <a:ext uri="{FF2B5EF4-FFF2-40B4-BE49-F238E27FC236}">
                <a16:creationId xmlns:a16="http://schemas.microsoft.com/office/drawing/2014/main" id="{B86CB8C7-4A3E-F288-68A8-0D1C890D78EF}"/>
              </a:ext>
            </a:extLst>
          </p:cNvPr>
          <p:cNvSpPr txBox="1"/>
          <p:nvPr/>
        </p:nvSpPr>
        <p:spPr>
          <a:xfrm>
            <a:off x="1670469" y="1989289"/>
            <a:ext cx="5799109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Top 10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Parisian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museums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in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terms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of exhibitions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available</a:t>
            </a:r>
            <a:endParaRPr lang="fr-FR" sz="1500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" name="image11.png">
            <a:extLst>
              <a:ext uri="{FF2B5EF4-FFF2-40B4-BE49-F238E27FC236}">
                <a16:creationId xmlns:a16="http://schemas.microsoft.com/office/drawing/2014/main" id="{2CD98977-1CFF-91EA-40A9-1B74FF11677D}"/>
              </a:ext>
            </a:extLst>
          </p:cNvPr>
          <p:cNvPicPr/>
          <p:nvPr/>
        </p:nvPicPr>
        <p:blipFill rotWithShape="1">
          <a:blip r:embed="rId3"/>
          <a:srcRect t="21088"/>
          <a:stretch/>
        </p:blipFill>
        <p:spPr bwMode="auto">
          <a:xfrm>
            <a:off x="1316181" y="2921686"/>
            <a:ext cx="5943600" cy="147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15.png">
            <a:extLst>
              <a:ext uri="{FF2B5EF4-FFF2-40B4-BE49-F238E27FC236}">
                <a16:creationId xmlns:a16="http://schemas.microsoft.com/office/drawing/2014/main" id="{C07F4284-F355-34A9-44FA-C0BE93C5FCF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469578" y="2921686"/>
            <a:ext cx="4361528" cy="229259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62008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Query</a:t>
            </a:r>
            <a:r>
              <a:rPr lang="fr-FR" dirty="0">
                <a:latin typeface="Heiti TC Medium" pitchFamily="2" charset="-128"/>
                <a:ea typeface="Heiti TC Medium" pitchFamily="2" charset="-128"/>
              </a:rPr>
              <a:t> #4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13" name="Google Shape;528;g12c43fe8f74_0_299">
            <a:extLst>
              <a:ext uri="{FF2B5EF4-FFF2-40B4-BE49-F238E27FC236}">
                <a16:creationId xmlns:a16="http://schemas.microsoft.com/office/drawing/2014/main" id="{B86CB8C7-4A3E-F288-68A8-0D1C890D78EF}"/>
              </a:ext>
            </a:extLst>
          </p:cNvPr>
          <p:cNvSpPr txBox="1"/>
          <p:nvPr/>
        </p:nvSpPr>
        <p:spPr>
          <a:xfrm>
            <a:off x="1670469" y="1989289"/>
            <a:ext cx="6701635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Top 10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Parisian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museums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in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terms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of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visitors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and % of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paid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versus free</a:t>
            </a:r>
            <a:endParaRPr lang="fr-FR" sz="1500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" name="image16.png">
            <a:extLst>
              <a:ext uri="{FF2B5EF4-FFF2-40B4-BE49-F238E27FC236}">
                <a16:creationId xmlns:a16="http://schemas.microsoft.com/office/drawing/2014/main" id="{79F17076-7E62-2BA3-2F83-85F5CB336464}"/>
              </a:ext>
            </a:extLst>
          </p:cNvPr>
          <p:cNvPicPr/>
          <p:nvPr/>
        </p:nvPicPr>
        <p:blipFill rotWithShape="1">
          <a:blip r:embed="rId3"/>
          <a:srcRect t="19425" r="28006"/>
          <a:stretch/>
        </p:blipFill>
        <p:spPr bwMode="auto">
          <a:xfrm>
            <a:off x="1670470" y="2673269"/>
            <a:ext cx="4279068" cy="1422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7.png">
            <a:extLst>
              <a:ext uri="{FF2B5EF4-FFF2-40B4-BE49-F238E27FC236}">
                <a16:creationId xmlns:a16="http://schemas.microsoft.com/office/drawing/2014/main" id="{547ABC3D-AB29-33D9-73AD-5FC54EB364F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095999" y="2673269"/>
            <a:ext cx="5565570" cy="20454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4899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45683" cy="920193"/>
          </a:xfrm>
        </p:spPr>
        <p:txBody>
          <a:bodyPr>
            <a:noAutofit/>
          </a:bodyPr>
          <a:lstStyle/>
          <a:p>
            <a:pPr algn="l"/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Query</a:t>
            </a:r>
            <a:r>
              <a:rPr lang="fr-FR" dirty="0">
                <a:latin typeface="Heiti TC Medium" pitchFamily="2" charset="-128"/>
                <a:ea typeface="Heiti TC Medium" pitchFamily="2" charset="-128"/>
              </a:rPr>
              <a:t> #5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13" name="Google Shape;528;g12c43fe8f74_0_299">
            <a:extLst>
              <a:ext uri="{FF2B5EF4-FFF2-40B4-BE49-F238E27FC236}">
                <a16:creationId xmlns:a16="http://schemas.microsoft.com/office/drawing/2014/main" id="{B86CB8C7-4A3E-F288-68A8-0D1C890D78EF}"/>
              </a:ext>
            </a:extLst>
          </p:cNvPr>
          <p:cNvSpPr txBox="1"/>
          <p:nvPr/>
        </p:nvSpPr>
        <p:spPr>
          <a:xfrm>
            <a:off x="1670469" y="1989289"/>
            <a:ext cx="6386136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Top 10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Parisian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museums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in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terms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of exhibitions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average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duration</a:t>
            </a:r>
            <a:endParaRPr lang="fr-FR" sz="1500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" name="image29.png">
            <a:extLst>
              <a:ext uri="{FF2B5EF4-FFF2-40B4-BE49-F238E27FC236}">
                <a16:creationId xmlns:a16="http://schemas.microsoft.com/office/drawing/2014/main" id="{FA05B455-95CE-2918-8DAB-39653C2CE5EF}"/>
              </a:ext>
            </a:extLst>
          </p:cNvPr>
          <p:cNvPicPr/>
          <p:nvPr/>
        </p:nvPicPr>
        <p:blipFill rotWithShape="1">
          <a:blip r:embed="rId3"/>
          <a:srcRect t="17323"/>
          <a:stretch/>
        </p:blipFill>
        <p:spPr bwMode="auto">
          <a:xfrm>
            <a:off x="1670470" y="2677391"/>
            <a:ext cx="5943600" cy="133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10.png">
            <a:extLst>
              <a:ext uri="{FF2B5EF4-FFF2-40B4-BE49-F238E27FC236}">
                <a16:creationId xmlns:a16="http://schemas.microsoft.com/office/drawing/2014/main" id="{679A05D6-AEFE-B70A-4CDC-DD58C203DD1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790213" y="2677391"/>
            <a:ext cx="4249386" cy="213377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54683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3701143" cy="920193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Planning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grpSp>
        <p:nvGrpSpPr>
          <p:cNvPr id="74" name="Group">
            <a:extLst>
              <a:ext uri="{FF2B5EF4-FFF2-40B4-BE49-F238E27FC236}">
                <a16:creationId xmlns:a16="http://schemas.microsoft.com/office/drawing/2014/main" id="{3B5D1333-7056-9716-1D4F-25B50C243E39}"/>
              </a:ext>
            </a:extLst>
          </p:cNvPr>
          <p:cNvGrpSpPr/>
          <p:nvPr/>
        </p:nvGrpSpPr>
        <p:grpSpPr>
          <a:xfrm>
            <a:off x="769126" y="3311645"/>
            <a:ext cx="1785938" cy="1787294"/>
            <a:chOff x="0" y="-43914"/>
            <a:chExt cx="3571875" cy="3574586"/>
          </a:xfrm>
        </p:grpSpPr>
        <p:grpSp>
          <p:nvGrpSpPr>
            <p:cNvPr id="75" name="Group">
              <a:extLst>
                <a:ext uri="{FF2B5EF4-FFF2-40B4-BE49-F238E27FC236}">
                  <a16:creationId xmlns:a16="http://schemas.microsoft.com/office/drawing/2014/main" id="{49294B2E-A81F-F997-07C9-DDE364F51E52}"/>
                </a:ext>
              </a:extLst>
            </p:cNvPr>
            <p:cNvGrpSpPr/>
            <p:nvPr/>
          </p:nvGrpSpPr>
          <p:grpSpPr>
            <a:xfrm>
              <a:off x="0" y="816135"/>
              <a:ext cx="3571875" cy="2714537"/>
              <a:chOff x="0" y="0"/>
              <a:chExt cx="3571875" cy="2714536"/>
            </a:xfrm>
          </p:grpSpPr>
          <p:sp>
            <p:nvSpPr>
              <p:cNvPr id="78" name="Shape">
                <a:extLst>
                  <a:ext uri="{FF2B5EF4-FFF2-40B4-BE49-F238E27FC236}">
                    <a16:creationId xmlns:a16="http://schemas.microsoft.com/office/drawing/2014/main" id="{17D1F268-97D3-FE9D-C3DA-6F76881F5039}"/>
                  </a:ext>
                </a:extLst>
              </p:cNvPr>
              <p:cNvSpPr/>
              <p:nvPr/>
            </p:nvSpPr>
            <p:spPr>
              <a:xfrm>
                <a:off x="0" y="0"/>
                <a:ext cx="3571875" cy="528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998" y="10800"/>
                    </a:lnTo>
                    <a:lnTo>
                      <a:pt x="0" y="21600"/>
                    </a:lnTo>
                    <a:lnTo>
                      <a:pt x="20602" y="21600"/>
                    </a:lnTo>
                    <a:lnTo>
                      <a:pt x="21600" y="10800"/>
                    </a:lnTo>
                    <a:lnTo>
                      <a:pt x="20602" y="0"/>
                    </a:lnTo>
                    <a:lnTo>
                      <a:pt x="0" y="0"/>
                    </a:lnTo>
                    <a:close/>
                    <a:moveTo>
                      <a:pt x="10776" y="6568"/>
                    </a:moveTo>
                    <a:cubicBezTo>
                      <a:pt x="10937" y="6568"/>
                      <a:pt x="11095" y="6989"/>
                      <a:pt x="11218" y="7816"/>
                    </a:cubicBezTo>
                    <a:cubicBezTo>
                      <a:pt x="11463" y="9471"/>
                      <a:pt x="11463" y="12145"/>
                      <a:pt x="11218" y="13800"/>
                    </a:cubicBezTo>
                    <a:cubicBezTo>
                      <a:pt x="10973" y="15455"/>
                      <a:pt x="10577" y="15455"/>
                      <a:pt x="10332" y="13800"/>
                    </a:cubicBezTo>
                    <a:cubicBezTo>
                      <a:pt x="10087" y="12145"/>
                      <a:pt x="10087" y="9471"/>
                      <a:pt x="10332" y="7816"/>
                    </a:cubicBezTo>
                    <a:cubicBezTo>
                      <a:pt x="10454" y="6989"/>
                      <a:pt x="10615" y="6568"/>
                      <a:pt x="10776" y="6568"/>
                    </a:cubicBezTo>
                    <a:close/>
                  </a:path>
                </a:pathLst>
              </a:custGeom>
              <a:solidFill>
                <a:srgbClr val="98BBB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9" name="Circle">
                <a:extLst>
                  <a:ext uri="{FF2B5EF4-FFF2-40B4-BE49-F238E27FC236}">
                    <a16:creationId xmlns:a16="http://schemas.microsoft.com/office/drawing/2014/main" id="{F202BF95-D81E-B139-746D-4C036BF05AF5}"/>
                  </a:ext>
                </a:extLst>
              </p:cNvPr>
              <p:cNvSpPr/>
              <p:nvPr/>
            </p:nvSpPr>
            <p:spPr>
              <a:xfrm>
                <a:off x="1146844" y="1444535"/>
                <a:ext cx="1270001" cy="1270001"/>
              </a:xfrm>
              <a:prstGeom prst="ellipse">
                <a:avLst/>
              </a:prstGeom>
              <a:noFill/>
              <a:ln w="38100" cap="flat">
                <a:solidFill>
                  <a:srgbClr val="98BBBD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98BBBD"/>
                  </a:solidFill>
                </a:endParaRPr>
              </a:p>
            </p:txBody>
          </p:sp>
          <p:sp>
            <p:nvSpPr>
              <p:cNvPr id="80" name="Line">
                <a:extLst>
                  <a:ext uri="{FF2B5EF4-FFF2-40B4-BE49-F238E27FC236}">
                    <a16:creationId xmlns:a16="http://schemas.microsoft.com/office/drawing/2014/main" id="{050BA4C8-0237-3D84-8962-6A8F66E848F9}"/>
                  </a:ext>
                </a:extLst>
              </p:cNvPr>
              <p:cNvSpPr/>
              <p:nvPr/>
            </p:nvSpPr>
            <p:spPr>
              <a:xfrm flipV="1">
                <a:off x="1781844" y="424487"/>
                <a:ext cx="0" cy="1030322"/>
              </a:xfrm>
              <a:prstGeom prst="line">
                <a:avLst/>
              </a:prstGeom>
              <a:noFill/>
              <a:ln w="38100" cap="flat">
                <a:solidFill>
                  <a:srgbClr val="98BBBD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98BBBD"/>
                  </a:solidFill>
                </a:endParaRPr>
              </a:p>
            </p:txBody>
          </p:sp>
        </p:grpSp>
        <p:sp>
          <p:nvSpPr>
            <p:cNvPr id="76" name="2021">
              <a:extLst>
                <a:ext uri="{FF2B5EF4-FFF2-40B4-BE49-F238E27FC236}">
                  <a16:creationId xmlns:a16="http://schemas.microsoft.com/office/drawing/2014/main" id="{7F7BDD86-29CA-25E0-D9AB-C906EC40AD55}"/>
                </a:ext>
              </a:extLst>
            </p:cNvPr>
            <p:cNvSpPr txBox="1"/>
            <p:nvPr/>
          </p:nvSpPr>
          <p:spPr>
            <a:xfrm>
              <a:off x="361802" y="-43914"/>
              <a:ext cx="300220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>
              <a:lvl1pPr>
                <a:defRPr sz="3600" b="0">
                  <a:solidFill>
                    <a:srgbClr val="F6CF5E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r>
                <a:rPr lang="fr-FR" sz="1800" dirty="0">
                  <a:solidFill>
                    <a:srgbClr val="98BBBD"/>
                  </a:solidFill>
                </a:rPr>
                <a:t>Project plan</a:t>
              </a:r>
              <a:endParaRPr sz="1800" dirty="0">
                <a:solidFill>
                  <a:srgbClr val="98BBBD"/>
                </a:solidFill>
              </a:endParaRPr>
            </a:p>
          </p:txBody>
        </p:sp>
        <p:sp>
          <p:nvSpPr>
            <p:cNvPr id="77" name="Graphic 12">
              <a:extLst>
                <a:ext uri="{FF2B5EF4-FFF2-40B4-BE49-F238E27FC236}">
                  <a16:creationId xmlns:a16="http://schemas.microsoft.com/office/drawing/2014/main" id="{7D66CFEB-3CDE-C0DA-0473-CD9F83B1B0AD}"/>
                </a:ext>
              </a:extLst>
            </p:cNvPr>
            <p:cNvSpPr/>
            <p:nvPr/>
          </p:nvSpPr>
          <p:spPr>
            <a:xfrm>
              <a:off x="1541193" y="2665010"/>
              <a:ext cx="489489" cy="435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060" extrusionOk="0">
                  <a:moveTo>
                    <a:pt x="21209" y="4434"/>
                  </a:moveTo>
                  <a:cubicBezTo>
                    <a:pt x="21212" y="5611"/>
                    <a:pt x="20792" y="6740"/>
                    <a:pt x="20044" y="7569"/>
                  </a:cubicBezTo>
                  <a:cubicBezTo>
                    <a:pt x="19785" y="7858"/>
                    <a:pt x="19365" y="7858"/>
                    <a:pt x="19107" y="7569"/>
                  </a:cubicBezTo>
                  <a:lnTo>
                    <a:pt x="17232" y="5479"/>
                  </a:lnTo>
                  <a:lnTo>
                    <a:pt x="16707" y="6065"/>
                  </a:lnTo>
                  <a:cubicBezTo>
                    <a:pt x="16695" y="6079"/>
                    <a:pt x="16678" y="6084"/>
                    <a:pt x="16666" y="6096"/>
                  </a:cubicBezTo>
                  <a:cubicBezTo>
                    <a:pt x="19167" y="9370"/>
                    <a:pt x="19191" y="14177"/>
                    <a:pt x="16723" y="17483"/>
                  </a:cubicBezTo>
                  <a:lnTo>
                    <a:pt x="18126" y="19529"/>
                  </a:lnTo>
                  <a:cubicBezTo>
                    <a:pt x="18327" y="19823"/>
                    <a:pt x="18303" y="20238"/>
                    <a:pt x="18068" y="20500"/>
                  </a:cubicBezTo>
                  <a:lnTo>
                    <a:pt x="17788" y="20812"/>
                  </a:lnTo>
                  <a:cubicBezTo>
                    <a:pt x="17558" y="21067"/>
                    <a:pt x="17195" y="21099"/>
                    <a:pt x="16932" y="20886"/>
                  </a:cubicBezTo>
                  <a:lnTo>
                    <a:pt x="14912" y="19268"/>
                  </a:lnTo>
                  <a:cubicBezTo>
                    <a:pt x="12296" y="21166"/>
                    <a:pt x="8923" y="21168"/>
                    <a:pt x="6305" y="19274"/>
                  </a:cubicBezTo>
                  <a:lnTo>
                    <a:pt x="4316" y="20917"/>
                  </a:lnTo>
                  <a:cubicBezTo>
                    <a:pt x="4052" y="21133"/>
                    <a:pt x="3686" y="21102"/>
                    <a:pt x="3455" y="20843"/>
                  </a:cubicBezTo>
                  <a:lnTo>
                    <a:pt x="3123" y="20473"/>
                  </a:lnTo>
                  <a:cubicBezTo>
                    <a:pt x="2887" y="20210"/>
                    <a:pt x="2864" y="19791"/>
                    <a:pt x="3070" y="19496"/>
                  </a:cubicBezTo>
                  <a:lnTo>
                    <a:pt x="4480" y="17476"/>
                  </a:lnTo>
                  <a:cubicBezTo>
                    <a:pt x="2018" y="14169"/>
                    <a:pt x="2046" y="9366"/>
                    <a:pt x="4546" y="6095"/>
                  </a:cubicBezTo>
                  <a:cubicBezTo>
                    <a:pt x="4534" y="6083"/>
                    <a:pt x="4517" y="6078"/>
                    <a:pt x="4505" y="6065"/>
                  </a:cubicBezTo>
                  <a:lnTo>
                    <a:pt x="3976" y="5479"/>
                  </a:lnTo>
                  <a:lnTo>
                    <a:pt x="2102" y="7569"/>
                  </a:lnTo>
                  <a:cubicBezTo>
                    <a:pt x="1843" y="7858"/>
                    <a:pt x="1424" y="7858"/>
                    <a:pt x="1165" y="7569"/>
                  </a:cubicBezTo>
                  <a:cubicBezTo>
                    <a:pt x="-388" y="5837"/>
                    <a:pt x="-388" y="3030"/>
                    <a:pt x="1166" y="1298"/>
                  </a:cubicBezTo>
                  <a:cubicBezTo>
                    <a:pt x="1911" y="467"/>
                    <a:pt x="2922" y="0"/>
                    <a:pt x="3976" y="0"/>
                  </a:cubicBezTo>
                  <a:cubicBezTo>
                    <a:pt x="5032" y="-3"/>
                    <a:pt x="6044" y="465"/>
                    <a:pt x="6788" y="1299"/>
                  </a:cubicBezTo>
                  <a:cubicBezTo>
                    <a:pt x="7047" y="1588"/>
                    <a:pt x="7047" y="2056"/>
                    <a:pt x="6788" y="2344"/>
                  </a:cubicBezTo>
                  <a:lnTo>
                    <a:pt x="4914" y="4434"/>
                  </a:lnTo>
                  <a:lnTo>
                    <a:pt x="5439" y="5020"/>
                  </a:lnTo>
                  <a:cubicBezTo>
                    <a:pt x="5451" y="5034"/>
                    <a:pt x="5456" y="5052"/>
                    <a:pt x="5466" y="5066"/>
                  </a:cubicBezTo>
                  <a:cubicBezTo>
                    <a:pt x="8427" y="2255"/>
                    <a:pt x="12779" y="2255"/>
                    <a:pt x="15740" y="5066"/>
                  </a:cubicBezTo>
                  <a:cubicBezTo>
                    <a:pt x="15750" y="5052"/>
                    <a:pt x="15755" y="5034"/>
                    <a:pt x="15767" y="5020"/>
                  </a:cubicBezTo>
                  <a:lnTo>
                    <a:pt x="16295" y="4434"/>
                  </a:lnTo>
                  <a:lnTo>
                    <a:pt x="14421" y="2344"/>
                  </a:lnTo>
                  <a:cubicBezTo>
                    <a:pt x="14162" y="2056"/>
                    <a:pt x="14162" y="1588"/>
                    <a:pt x="14421" y="1299"/>
                  </a:cubicBezTo>
                  <a:cubicBezTo>
                    <a:pt x="15974" y="-432"/>
                    <a:pt x="18492" y="-432"/>
                    <a:pt x="20045" y="1300"/>
                  </a:cubicBezTo>
                  <a:cubicBezTo>
                    <a:pt x="20790" y="2132"/>
                    <a:pt x="21209" y="3259"/>
                    <a:pt x="21209" y="4434"/>
                  </a:cubicBezTo>
                  <a:close/>
                  <a:moveTo>
                    <a:pt x="10604" y="5173"/>
                  </a:moveTo>
                  <a:cubicBezTo>
                    <a:pt x="10238" y="5173"/>
                    <a:pt x="9942" y="5504"/>
                    <a:pt x="9942" y="5912"/>
                  </a:cubicBezTo>
                  <a:lnTo>
                    <a:pt x="9942" y="11086"/>
                  </a:lnTo>
                  <a:lnTo>
                    <a:pt x="5965" y="11086"/>
                  </a:lnTo>
                  <a:cubicBezTo>
                    <a:pt x="5599" y="11086"/>
                    <a:pt x="5302" y="11416"/>
                    <a:pt x="5302" y="11825"/>
                  </a:cubicBezTo>
                  <a:cubicBezTo>
                    <a:pt x="5302" y="12233"/>
                    <a:pt x="5599" y="12564"/>
                    <a:pt x="5965" y="12564"/>
                  </a:cubicBezTo>
                  <a:lnTo>
                    <a:pt x="10604" y="12564"/>
                  </a:lnTo>
                  <a:cubicBezTo>
                    <a:pt x="10970" y="12564"/>
                    <a:pt x="11267" y="12233"/>
                    <a:pt x="11267" y="11825"/>
                  </a:cubicBezTo>
                  <a:lnTo>
                    <a:pt x="11267" y="5912"/>
                  </a:lnTo>
                  <a:cubicBezTo>
                    <a:pt x="11267" y="5504"/>
                    <a:pt x="10970" y="5173"/>
                    <a:pt x="10604" y="5173"/>
                  </a:cubicBezTo>
                  <a:close/>
                </a:path>
              </a:pathLst>
            </a:custGeom>
            <a:solidFill>
              <a:srgbClr val="98BBBD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4DD62E5A-EEC2-70BC-33EB-F82A5B022310}"/>
              </a:ext>
            </a:extLst>
          </p:cNvPr>
          <p:cNvGrpSpPr/>
          <p:nvPr/>
        </p:nvGrpSpPr>
        <p:grpSpPr>
          <a:xfrm>
            <a:off x="4316250" y="3333602"/>
            <a:ext cx="1866623" cy="1765337"/>
            <a:chOff x="0" y="0"/>
            <a:chExt cx="3733245" cy="3530671"/>
          </a:xfrm>
        </p:grpSpPr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4DA5830A-BF81-C963-CDA9-2ED90554D511}"/>
                </a:ext>
              </a:extLst>
            </p:cNvPr>
            <p:cNvSpPr/>
            <p:nvPr/>
          </p:nvSpPr>
          <p:spPr>
            <a:xfrm>
              <a:off x="0" y="816135"/>
              <a:ext cx="3571875" cy="52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98" y="10800"/>
                  </a:lnTo>
                  <a:lnTo>
                    <a:pt x="0" y="21600"/>
                  </a:lnTo>
                  <a:lnTo>
                    <a:pt x="20602" y="21600"/>
                  </a:lnTo>
                  <a:lnTo>
                    <a:pt x="21600" y="10800"/>
                  </a:lnTo>
                  <a:lnTo>
                    <a:pt x="20602" y="0"/>
                  </a:lnTo>
                  <a:lnTo>
                    <a:pt x="0" y="0"/>
                  </a:lnTo>
                  <a:close/>
                  <a:moveTo>
                    <a:pt x="10776" y="6568"/>
                  </a:moveTo>
                  <a:cubicBezTo>
                    <a:pt x="10937" y="6568"/>
                    <a:pt x="11095" y="6989"/>
                    <a:pt x="11218" y="7816"/>
                  </a:cubicBezTo>
                  <a:cubicBezTo>
                    <a:pt x="11463" y="9471"/>
                    <a:pt x="11463" y="12145"/>
                    <a:pt x="11218" y="13800"/>
                  </a:cubicBezTo>
                  <a:cubicBezTo>
                    <a:pt x="10973" y="15455"/>
                    <a:pt x="10577" y="15455"/>
                    <a:pt x="10332" y="13800"/>
                  </a:cubicBezTo>
                  <a:cubicBezTo>
                    <a:pt x="10087" y="12145"/>
                    <a:pt x="10087" y="9471"/>
                    <a:pt x="10332" y="7816"/>
                  </a:cubicBezTo>
                  <a:cubicBezTo>
                    <a:pt x="10454" y="6989"/>
                    <a:pt x="10615" y="6568"/>
                    <a:pt x="10776" y="656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7" name="Circle">
              <a:extLst>
                <a:ext uri="{FF2B5EF4-FFF2-40B4-BE49-F238E27FC236}">
                  <a16:creationId xmlns:a16="http://schemas.microsoft.com/office/drawing/2014/main" id="{38CCDC46-0A41-6DD2-C8C1-46A6FD7A7E60}"/>
                </a:ext>
              </a:extLst>
            </p:cNvPr>
            <p:cNvSpPr/>
            <p:nvPr/>
          </p:nvSpPr>
          <p:spPr>
            <a:xfrm>
              <a:off x="1146844" y="2260670"/>
              <a:ext cx="1270001" cy="1270001"/>
            </a:xfrm>
            <a:prstGeom prst="ellipse">
              <a:avLst/>
            </a:prstGeom>
            <a:noFill/>
            <a:ln w="381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8" name="Line">
              <a:extLst>
                <a:ext uri="{FF2B5EF4-FFF2-40B4-BE49-F238E27FC236}">
                  <a16:creationId xmlns:a16="http://schemas.microsoft.com/office/drawing/2014/main" id="{2C6909C1-6883-B2D7-9C36-E5E17070017F}"/>
                </a:ext>
              </a:extLst>
            </p:cNvPr>
            <p:cNvSpPr/>
            <p:nvPr/>
          </p:nvSpPr>
          <p:spPr>
            <a:xfrm flipV="1">
              <a:off x="1781844" y="1240622"/>
              <a:ext cx="0" cy="1030323"/>
            </a:xfrm>
            <a:prstGeom prst="line">
              <a:avLst/>
            </a:prstGeom>
            <a:noFill/>
            <a:ln w="381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89" name="2023">
              <a:extLst>
                <a:ext uri="{FF2B5EF4-FFF2-40B4-BE49-F238E27FC236}">
                  <a16:creationId xmlns:a16="http://schemas.microsoft.com/office/drawing/2014/main" id="{ED262C3C-5DD8-D571-8D82-799CDF14242D}"/>
                </a:ext>
              </a:extLst>
            </p:cNvPr>
            <p:cNvSpPr txBox="1"/>
            <p:nvPr/>
          </p:nvSpPr>
          <p:spPr>
            <a:xfrm>
              <a:off x="268140" y="0"/>
              <a:ext cx="3465105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>
              <a:lvl1pPr>
                <a:defRPr sz="3600" b="0">
                  <a:solidFill>
                    <a:srgbClr val="4C97EE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r>
                <a:rPr lang="fr-FR" sz="1800" dirty="0">
                  <a:solidFill>
                    <a:schemeClr val="accent3"/>
                  </a:solidFill>
                </a:rPr>
                <a:t>Data </a:t>
              </a:r>
              <a:r>
                <a:rPr lang="fr-FR" sz="1800" dirty="0" err="1">
                  <a:solidFill>
                    <a:schemeClr val="accent3"/>
                  </a:solidFill>
                </a:rPr>
                <a:t>cleaning</a:t>
              </a:r>
              <a:endParaRPr sz="1800" dirty="0">
                <a:solidFill>
                  <a:schemeClr val="accent3"/>
                </a:solidFill>
              </a:endParaRPr>
            </a:p>
          </p:txBody>
        </p:sp>
        <p:sp>
          <p:nvSpPr>
            <p:cNvPr id="90" name="Graphic 209">
              <a:extLst>
                <a:ext uri="{FF2B5EF4-FFF2-40B4-BE49-F238E27FC236}">
                  <a16:creationId xmlns:a16="http://schemas.microsoft.com/office/drawing/2014/main" id="{561B96EB-AC61-1994-0A1E-BD9E617B6E17}"/>
                </a:ext>
              </a:extLst>
            </p:cNvPr>
            <p:cNvSpPr/>
            <p:nvPr/>
          </p:nvSpPr>
          <p:spPr>
            <a:xfrm>
              <a:off x="1541214" y="2624294"/>
              <a:ext cx="489447" cy="466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493" extrusionOk="0">
                  <a:moveTo>
                    <a:pt x="21465" y="8141"/>
                  </a:moveTo>
                  <a:cubicBezTo>
                    <a:pt x="21391" y="7901"/>
                    <a:pt x="21200" y="7720"/>
                    <a:pt x="20964" y="7669"/>
                  </a:cubicBezTo>
                  <a:lnTo>
                    <a:pt x="14578" y="6269"/>
                  </a:lnTo>
                  <a:lnTo>
                    <a:pt x="11334" y="328"/>
                  </a:lnTo>
                  <a:cubicBezTo>
                    <a:pt x="11121" y="-9"/>
                    <a:pt x="10687" y="-102"/>
                    <a:pt x="10365" y="122"/>
                  </a:cubicBezTo>
                  <a:cubicBezTo>
                    <a:pt x="10287" y="176"/>
                    <a:pt x="10220" y="246"/>
                    <a:pt x="10168" y="328"/>
                  </a:cubicBezTo>
                  <a:lnTo>
                    <a:pt x="6919" y="6269"/>
                  </a:lnTo>
                  <a:lnTo>
                    <a:pt x="536" y="7669"/>
                  </a:lnTo>
                  <a:cubicBezTo>
                    <a:pt x="172" y="7748"/>
                    <a:pt x="-61" y="8121"/>
                    <a:pt x="14" y="8502"/>
                  </a:cubicBezTo>
                  <a:cubicBezTo>
                    <a:pt x="39" y="8624"/>
                    <a:pt x="93" y="8737"/>
                    <a:pt x="172" y="8829"/>
                  </a:cubicBezTo>
                  <a:lnTo>
                    <a:pt x="4556" y="13903"/>
                  </a:lnTo>
                  <a:lnTo>
                    <a:pt x="3851" y="20709"/>
                  </a:lnTo>
                  <a:cubicBezTo>
                    <a:pt x="3812" y="21096"/>
                    <a:pt x="4079" y="21443"/>
                    <a:pt x="4448" y="21485"/>
                  </a:cubicBezTo>
                  <a:cubicBezTo>
                    <a:pt x="4565" y="21498"/>
                    <a:pt x="4684" y="21478"/>
                    <a:pt x="4792" y="21428"/>
                  </a:cubicBezTo>
                  <a:lnTo>
                    <a:pt x="10748" y="18625"/>
                  </a:lnTo>
                  <a:lnTo>
                    <a:pt x="16702" y="21431"/>
                  </a:lnTo>
                  <a:cubicBezTo>
                    <a:pt x="16789" y="21472"/>
                    <a:pt x="16882" y="21493"/>
                    <a:pt x="16977" y="21493"/>
                  </a:cubicBezTo>
                  <a:cubicBezTo>
                    <a:pt x="17348" y="21493"/>
                    <a:pt x="17649" y="21177"/>
                    <a:pt x="17649" y="20788"/>
                  </a:cubicBezTo>
                  <a:cubicBezTo>
                    <a:pt x="17649" y="20763"/>
                    <a:pt x="17648" y="20737"/>
                    <a:pt x="17645" y="20711"/>
                  </a:cubicBezTo>
                  <a:lnTo>
                    <a:pt x="16940" y="13903"/>
                  </a:lnTo>
                  <a:lnTo>
                    <a:pt x="21324" y="8829"/>
                  </a:lnTo>
                  <a:cubicBezTo>
                    <a:pt x="21485" y="8643"/>
                    <a:pt x="21539" y="8380"/>
                    <a:pt x="21465" y="8141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95" name="Group">
            <a:extLst>
              <a:ext uri="{FF2B5EF4-FFF2-40B4-BE49-F238E27FC236}">
                <a16:creationId xmlns:a16="http://schemas.microsoft.com/office/drawing/2014/main" id="{C13D749E-76E1-F20F-57FB-EB5BDD5A774D}"/>
              </a:ext>
            </a:extLst>
          </p:cNvPr>
          <p:cNvGrpSpPr/>
          <p:nvPr/>
        </p:nvGrpSpPr>
        <p:grpSpPr>
          <a:xfrm>
            <a:off x="2542688" y="2658613"/>
            <a:ext cx="1785938" cy="1719251"/>
            <a:chOff x="0" y="-2"/>
            <a:chExt cx="3571875" cy="3438498"/>
          </a:xfrm>
        </p:grpSpPr>
        <p:sp>
          <p:nvSpPr>
            <p:cNvPr id="96" name="Shape">
              <a:extLst>
                <a:ext uri="{FF2B5EF4-FFF2-40B4-BE49-F238E27FC236}">
                  <a16:creationId xmlns:a16="http://schemas.microsoft.com/office/drawing/2014/main" id="{8F4E33A9-2CC0-60F8-35DF-BE7074E5B819}"/>
                </a:ext>
              </a:extLst>
            </p:cNvPr>
            <p:cNvSpPr/>
            <p:nvPr/>
          </p:nvSpPr>
          <p:spPr>
            <a:xfrm>
              <a:off x="0" y="2166110"/>
              <a:ext cx="3571875" cy="528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98" y="10800"/>
                  </a:lnTo>
                  <a:lnTo>
                    <a:pt x="0" y="21600"/>
                  </a:lnTo>
                  <a:lnTo>
                    <a:pt x="20602" y="21600"/>
                  </a:lnTo>
                  <a:lnTo>
                    <a:pt x="21600" y="10800"/>
                  </a:lnTo>
                  <a:lnTo>
                    <a:pt x="20602" y="0"/>
                  </a:lnTo>
                  <a:lnTo>
                    <a:pt x="0" y="0"/>
                  </a:lnTo>
                  <a:close/>
                  <a:moveTo>
                    <a:pt x="10776" y="6568"/>
                  </a:moveTo>
                  <a:cubicBezTo>
                    <a:pt x="10937" y="6568"/>
                    <a:pt x="11095" y="6989"/>
                    <a:pt x="11218" y="7816"/>
                  </a:cubicBezTo>
                  <a:cubicBezTo>
                    <a:pt x="11463" y="9471"/>
                    <a:pt x="11463" y="12145"/>
                    <a:pt x="11218" y="13800"/>
                  </a:cubicBezTo>
                  <a:cubicBezTo>
                    <a:pt x="10973" y="15455"/>
                    <a:pt x="10577" y="15455"/>
                    <a:pt x="10332" y="13800"/>
                  </a:cubicBezTo>
                  <a:cubicBezTo>
                    <a:pt x="10087" y="12145"/>
                    <a:pt x="10087" y="9471"/>
                    <a:pt x="10332" y="7816"/>
                  </a:cubicBezTo>
                  <a:cubicBezTo>
                    <a:pt x="10454" y="6989"/>
                    <a:pt x="10615" y="6568"/>
                    <a:pt x="10776" y="6568"/>
                  </a:cubicBezTo>
                  <a:close/>
                </a:path>
              </a:pathLst>
            </a:custGeom>
            <a:solidFill>
              <a:srgbClr val="DEAB8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97" name="2022">
              <a:extLst>
                <a:ext uri="{FF2B5EF4-FFF2-40B4-BE49-F238E27FC236}">
                  <a16:creationId xmlns:a16="http://schemas.microsoft.com/office/drawing/2014/main" id="{47973275-0404-DECA-E2BE-E78B7F6448B6}"/>
                </a:ext>
              </a:extLst>
            </p:cNvPr>
            <p:cNvSpPr txBox="1"/>
            <p:nvPr/>
          </p:nvSpPr>
          <p:spPr>
            <a:xfrm>
              <a:off x="101888" y="2781907"/>
              <a:ext cx="3244909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>
              <a:lvl1pPr>
                <a:defRPr sz="3600" b="0">
                  <a:solidFill>
                    <a:srgbClr val="EB7D75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r>
                <a:rPr lang="fr-FR" sz="1800" dirty="0">
                  <a:solidFill>
                    <a:srgbClr val="DEAB81"/>
                  </a:solidFill>
                </a:rPr>
                <a:t>Data collection</a:t>
              </a:r>
              <a:endParaRPr sz="1800" dirty="0">
                <a:solidFill>
                  <a:srgbClr val="DEAB81"/>
                </a:solidFill>
              </a:endParaRPr>
            </a:p>
          </p:txBody>
        </p:sp>
        <p:grpSp>
          <p:nvGrpSpPr>
            <p:cNvPr id="98" name="Group">
              <a:extLst>
                <a:ext uri="{FF2B5EF4-FFF2-40B4-BE49-F238E27FC236}">
                  <a16:creationId xmlns:a16="http://schemas.microsoft.com/office/drawing/2014/main" id="{EC3782CD-A295-D402-9FA7-FF20A0659A7B}"/>
                </a:ext>
              </a:extLst>
            </p:cNvPr>
            <p:cNvGrpSpPr/>
            <p:nvPr/>
          </p:nvGrpSpPr>
          <p:grpSpPr>
            <a:xfrm>
              <a:off x="1146844" y="-2"/>
              <a:ext cx="1270001" cy="2290051"/>
              <a:chOff x="0" y="-1"/>
              <a:chExt cx="1270000" cy="2290049"/>
            </a:xfrm>
          </p:grpSpPr>
          <p:sp>
            <p:nvSpPr>
              <p:cNvPr id="100" name="Circle">
                <a:extLst>
                  <a:ext uri="{FF2B5EF4-FFF2-40B4-BE49-F238E27FC236}">
                    <a16:creationId xmlns:a16="http://schemas.microsoft.com/office/drawing/2014/main" id="{4A6E3A87-F48B-CE27-D84E-26EAD3FFF860}"/>
                  </a:ext>
                </a:extLst>
              </p:cNvPr>
              <p:cNvSpPr/>
              <p:nvPr/>
            </p:nvSpPr>
            <p:spPr>
              <a:xfrm rot="10800000">
                <a:off x="0" y="-1"/>
                <a:ext cx="1270000" cy="1270001"/>
              </a:xfrm>
              <a:prstGeom prst="ellipse">
                <a:avLst/>
              </a:prstGeom>
              <a:noFill/>
              <a:ln w="38100" cap="flat">
                <a:solidFill>
                  <a:srgbClr val="DEAB8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01" name="Line">
                <a:extLst>
                  <a:ext uri="{FF2B5EF4-FFF2-40B4-BE49-F238E27FC236}">
                    <a16:creationId xmlns:a16="http://schemas.microsoft.com/office/drawing/2014/main" id="{CCD4A5D8-5FF8-810E-85AF-7A24BD55F6CB}"/>
                  </a:ext>
                </a:extLst>
              </p:cNvPr>
              <p:cNvSpPr/>
              <p:nvPr/>
            </p:nvSpPr>
            <p:spPr>
              <a:xfrm flipH="1">
                <a:off x="635000" y="1259726"/>
                <a:ext cx="0" cy="1030322"/>
              </a:xfrm>
              <a:prstGeom prst="line">
                <a:avLst/>
              </a:prstGeom>
              <a:noFill/>
              <a:ln w="38100" cap="flat">
                <a:solidFill>
                  <a:srgbClr val="DEAB8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</p:grpSp>
        <p:sp>
          <p:nvSpPr>
            <p:cNvPr id="99" name="Graphic 237">
              <a:extLst>
                <a:ext uri="{FF2B5EF4-FFF2-40B4-BE49-F238E27FC236}">
                  <a16:creationId xmlns:a16="http://schemas.microsoft.com/office/drawing/2014/main" id="{3FD9F07A-603C-AB52-1C0E-1895F2853126}"/>
                </a:ext>
              </a:extLst>
            </p:cNvPr>
            <p:cNvSpPr/>
            <p:nvPr/>
          </p:nvSpPr>
          <p:spPr>
            <a:xfrm>
              <a:off x="1545823" y="364617"/>
              <a:ext cx="489258" cy="48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356" extrusionOk="0">
                  <a:moveTo>
                    <a:pt x="15748" y="1025"/>
                  </a:moveTo>
                  <a:lnTo>
                    <a:pt x="12233" y="4592"/>
                  </a:lnTo>
                  <a:lnTo>
                    <a:pt x="13133" y="8001"/>
                  </a:lnTo>
                  <a:lnTo>
                    <a:pt x="16495" y="8915"/>
                  </a:lnTo>
                  <a:lnTo>
                    <a:pt x="19948" y="5410"/>
                  </a:lnTo>
                  <a:cubicBezTo>
                    <a:pt x="20146" y="5164"/>
                    <a:pt x="20502" y="5127"/>
                    <a:pt x="20744" y="5328"/>
                  </a:cubicBezTo>
                  <a:cubicBezTo>
                    <a:pt x="20872" y="5434"/>
                    <a:pt x="20949" y="5591"/>
                    <a:pt x="20952" y="5759"/>
                  </a:cubicBezTo>
                  <a:cubicBezTo>
                    <a:pt x="21257" y="7834"/>
                    <a:pt x="20564" y="9932"/>
                    <a:pt x="19088" y="11402"/>
                  </a:cubicBezTo>
                  <a:cubicBezTo>
                    <a:pt x="17801" y="12712"/>
                    <a:pt x="16033" y="13418"/>
                    <a:pt x="14211" y="13348"/>
                  </a:cubicBezTo>
                  <a:cubicBezTo>
                    <a:pt x="13191" y="13306"/>
                    <a:pt x="12198" y="13690"/>
                    <a:pt x="11465" y="14412"/>
                  </a:cubicBezTo>
                  <a:lnTo>
                    <a:pt x="5585" y="20379"/>
                  </a:lnTo>
                  <a:cubicBezTo>
                    <a:pt x="4967" y="21004"/>
                    <a:pt x="4130" y="21356"/>
                    <a:pt x="3257" y="21356"/>
                  </a:cubicBezTo>
                  <a:cubicBezTo>
                    <a:pt x="3206" y="21356"/>
                    <a:pt x="3154" y="21356"/>
                    <a:pt x="3102" y="21352"/>
                  </a:cubicBezTo>
                  <a:cubicBezTo>
                    <a:pt x="2174" y="21305"/>
                    <a:pt x="1309" y="20864"/>
                    <a:pt x="718" y="20137"/>
                  </a:cubicBezTo>
                  <a:cubicBezTo>
                    <a:pt x="-343" y="18762"/>
                    <a:pt x="-215" y="16798"/>
                    <a:pt x="1014" y="15577"/>
                  </a:cubicBezTo>
                  <a:lnTo>
                    <a:pt x="6814" y="9694"/>
                  </a:lnTo>
                  <a:cubicBezTo>
                    <a:pt x="7527" y="8951"/>
                    <a:pt x="7906" y="7943"/>
                    <a:pt x="7861" y="6907"/>
                  </a:cubicBezTo>
                  <a:cubicBezTo>
                    <a:pt x="7800" y="5061"/>
                    <a:pt x="8494" y="3270"/>
                    <a:pt x="9780" y="1961"/>
                  </a:cubicBezTo>
                  <a:cubicBezTo>
                    <a:pt x="11245" y="457"/>
                    <a:pt x="13332" y="-244"/>
                    <a:pt x="15393" y="76"/>
                  </a:cubicBezTo>
                  <a:cubicBezTo>
                    <a:pt x="15693" y="88"/>
                    <a:pt x="15927" y="345"/>
                    <a:pt x="15914" y="650"/>
                  </a:cubicBezTo>
                  <a:cubicBezTo>
                    <a:pt x="15909" y="792"/>
                    <a:pt x="15849" y="927"/>
                    <a:pt x="15748" y="1025"/>
                  </a:cubicBezTo>
                  <a:close/>
                  <a:moveTo>
                    <a:pt x="3947" y="17319"/>
                  </a:moveTo>
                  <a:cubicBezTo>
                    <a:pt x="3561" y="16929"/>
                    <a:pt x="2937" y="16929"/>
                    <a:pt x="2552" y="17320"/>
                  </a:cubicBezTo>
                  <a:cubicBezTo>
                    <a:pt x="2167" y="17711"/>
                    <a:pt x="2167" y="18344"/>
                    <a:pt x="2553" y="18734"/>
                  </a:cubicBezTo>
                  <a:cubicBezTo>
                    <a:pt x="2938" y="19125"/>
                    <a:pt x="3562" y="19125"/>
                    <a:pt x="3947" y="18734"/>
                  </a:cubicBezTo>
                  <a:cubicBezTo>
                    <a:pt x="4332" y="18344"/>
                    <a:pt x="4332" y="17711"/>
                    <a:pt x="3947" y="17320"/>
                  </a:cubicBezTo>
                  <a:cubicBezTo>
                    <a:pt x="3947" y="17320"/>
                    <a:pt x="3947" y="17320"/>
                    <a:pt x="3947" y="17319"/>
                  </a:cubicBezTo>
                  <a:close/>
                  <a:moveTo>
                    <a:pt x="6066" y="16113"/>
                  </a:moveTo>
                  <a:lnTo>
                    <a:pt x="10221" y="11897"/>
                  </a:lnTo>
                  <a:cubicBezTo>
                    <a:pt x="10482" y="11642"/>
                    <a:pt x="10490" y="11219"/>
                    <a:pt x="10237" y="10955"/>
                  </a:cubicBezTo>
                  <a:cubicBezTo>
                    <a:pt x="9985" y="10690"/>
                    <a:pt x="9569" y="10682"/>
                    <a:pt x="9308" y="10938"/>
                  </a:cubicBezTo>
                  <a:cubicBezTo>
                    <a:pt x="9302" y="10944"/>
                    <a:pt x="9297" y="10949"/>
                    <a:pt x="9292" y="10955"/>
                  </a:cubicBezTo>
                  <a:lnTo>
                    <a:pt x="5136" y="15170"/>
                  </a:lnTo>
                  <a:cubicBezTo>
                    <a:pt x="4875" y="15426"/>
                    <a:pt x="4868" y="15848"/>
                    <a:pt x="5120" y="16113"/>
                  </a:cubicBezTo>
                  <a:cubicBezTo>
                    <a:pt x="5372" y="16378"/>
                    <a:pt x="5788" y="16386"/>
                    <a:pt x="6049" y="16130"/>
                  </a:cubicBezTo>
                  <a:cubicBezTo>
                    <a:pt x="6055" y="16124"/>
                    <a:pt x="6060" y="16119"/>
                    <a:pt x="6066" y="16113"/>
                  </a:cubicBezTo>
                  <a:close/>
                </a:path>
              </a:pathLst>
            </a:custGeom>
            <a:solidFill>
              <a:srgbClr val="DEAB81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06" name="Group">
            <a:extLst>
              <a:ext uri="{FF2B5EF4-FFF2-40B4-BE49-F238E27FC236}">
                <a16:creationId xmlns:a16="http://schemas.microsoft.com/office/drawing/2014/main" id="{F624A1A6-1235-18C9-0748-BF2A7C93EEBF}"/>
              </a:ext>
            </a:extLst>
          </p:cNvPr>
          <p:cNvGrpSpPr/>
          <p:nvPr/>
        </p:nvGrpSpPr>
        <p:grpSpPr>
          <a:xfrm>
            <a:off x="7863374" y="3314050"/>
            <a:ext cx="1785938" cy="1784889"/>
            <a:chOff x="0" y="-39104"/>
            <a:chExt cx="3571875" cy="3569775"/>
          </a:xfrm>
        </p:grpSpPr>
        <p:sp>
          <p:nvSpPr>
            <p:cNvPr id="107" name="Shape">
              <a:extLst>
                <a:ext uri="{FF2B5EF4-FFF2-40B4-BE49-F238E27FC236}">
                  <a16:creationId xmlns:a16="http://schemas.microsoft.com/office/drawing/2014/main" id="{E977167E-0B17-51A3-198F-D8337919AA42}"/>
                </a:ext>
              </a:extLst>
            </p:cNvPr>
            <p:cNvSpPr/>
            <p:nvPr/>
          </p:nvSpPr>
          <p:spPr>
            <a:xfrm>
              <a:off x="0" y="816135"/>
              <a:ext cx="3571875" cy="52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98" y="10800"/>
                  </a:lnTo>
                  <a:lnTo>
                    <a:pt x="0" y="21600"/>
                  </a:lnTo>
                  <a:lnTo>
                    <a:pt x="20602" y="21600"/>
                  </a:lnTo>
                  <a:lnTo>
                    <a:pt x="21600" y="10800"/>
                  </a:lnTo>
                  <a:lnTo>
                    <a:pt x="20602" y="0"/>
                  </a:lnTo>
                  <a:lnTo>
                    <a:pt x="0" y="0"/>
                  </a:lnTo>
                  <a:close/>
                  <a:moveTo>
                    <a:pt x="10776" y="6568"/>
                  </a:moveTo>
                  <a:cubicBezTo>
                    <a:pt x="10937" y="6568"/>
                    <a:pt x="11095" y="6989"/>
                    <a:pt x="11218" y="7816"/>
                  </a:cubicBezTo>
                  <a:cubicBezTo>
                    <a:pt x="11463" y="9471"/>
                    <a:pt x="11463" y="12145"/>
                    <a:pt x="11218" y="13800"/>
                  </a:cubicBezTo>
                  <a:cubicBezTo>
                    <a:pt x="10973" y="15455"/>
                    <a:pt x="10577" y="15455"/>
                    <a:pt x="10332" y="13800"/>
                  </a:cubicBezTo>
                  <a:cubicBezTo>
                    <a:pt x="10087" y="12145"/>
                    <a:pt x="10087" y="9471"/>
                    <a:pt x="10332" y="7816"/>
                  </a:cubicBezTo>
                  <a:cubicBezTo>
                    <a:pt x="10454" y="6989"/>
                    <a:pt x="10615" y="6568"/>
                    <a:pt x="10776" y="6568"/>
                  </a:cubicBezTo>
                  <a:close/>
                </a:path>
              </a:pathLst>
            </a:custGeom>
            <a:solidFill>
              <a:srgbClr val="98BBB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08" name="Circle">
              <a:extLst>
                <a:ext uri="{FF2B5EF4-FFF2-40B4-BE49-F238E27FC236}">
                  <a16:creationId xmlns:a16="http://schemas.microsoft.com/office/drawing/2014/main" id="{1282FFDC-5F6B-0FCA-084C-AC0947F221B8}"/>
                </a:ext>
              </a:extLst>
            </p:cNvPr>
            <p:cNvSpPr/>
            <p:nvPr/>
          </p:nvSpPr>
          <p:spPr>
            <a:xfrm>
              <a:off x="1146844" y="2260670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98BBB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09" name="Line">
              <a:extLst>
                <a:ext uri="{FF2B5EF4-FFF2-40B4-BE49-F238E27FC236}">
                  <a16:creationId xmlns:a16="http://schemas.microsoft.com/office/drawing/2014/main" id="{3CA2ABDB-62CA-1061-389E-829E7C89A2BC}"/>
                </a:ext>
              </a:extLst>
            </p:cNvPr>
            <p:cNvSpPr/>
            <p:nvPr/>
          </p:nvSpPr>
          <p:spPr>
            <a:xfrm flipV="1">
              <a:off x="1781843" y="1240622"/>
              <a:ext cx="0" cy="1030323"/>
            </a:xfrm>
            <a:prstGeom prst="line">
              <a:avLst/>
            </a:prstGeom>
            <a:noFill/>
            <a:ln w="38100" cap="flat">
              <a:solidFill>
                <a:srgbClr val="98BBBD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10" name="2025">
              <a:extLst>
                <a:ext uri="{FF2B5EF4-FFF2-40B4-BE49-F238E27FC236}">
                  <a16:creationId xmlns:a16="http://schemas.microsoft.com/office/drawing/2014/main" id="{B6B4D816-59E7-C111-538A-B3FCA5DB185A}"/>
                </a:ext>
              </a:extLst>
            </p:cNvPr>
            <p:cNvSpPr txBox="1"/>
            <p:nvPr/>
          </p:nvSpPr>
          <p:spPr>
            <a:xfrm>
              <a:off x="158066" y="-39104"/>
              <a:ext cx="3110739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>
              <a:lvl1pPr>
                <a:defRPr sz="3600" b="0">
                  <a:solidFill>
                    <a:srgbClr val="F6CF5E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pPr algn="just"/>
              <a:r>
                <a:rPr lang="fr-FR" sz="1800" dirty="0">
                  <a:solidFill>
                    <a:srgbClr val="98BBBD"/>
                  </a:solidFill>
                </a:rPr>
                <a:t>Data </a:t>
              </a:r>
              <a:r>
                <a:rPr lang="fr-FR" sz="1800" dirty="0" err="1">
                  <a:solidFill>
                    <a:srgbClr val="98BBBD"/>
                  </a:solidFill>
                </a:rPr>
                <a:t>analysis</a:t>
              </a:r>
              <a:endParaRPr sz="1800" dirty="0">
                <a:solidFill>
                  <a:srgbClr val="98BBBD"/>
                </a:solidFill>
              </a:endParaRPr>
            </a:p>
          </p:txBody>
        </p:sp>
        <p:sp>
          <p:nvSpPr>
            <p:cNvPr id="111" name="Graphic 285">
              <a:extLst>
                <a:ext uri="{FF2B5EF4-FFF2-40B4-BE49-F238E27FC236}">
                  <a16:creationId xmlns:a16="http://schemas.microsoft.com/office/drawing/2014/main" id="{C79B375B-99D1-C920-4C89-1CF5256F0B1B}"/>
                </a:ext>
              </a:extLst>
            </p:cNvPr>
            <p:cNvSpPr/>
            <p:nvPr/>
          </p:nvSpPr>
          <p:spPr>
            <a:xfrm>
              <a:off x="1533121" y="2617724"/>
              <a:ext cx="489528" cy="479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479" extrusionOk="0">
                  <a:moveTo>
                    <a:pt x="21064" y="426"/>
                  </a:moveTo>
                  <a:cubicBezTo>
                    <a:pt x="20651" y="-4"/>
                    <a:pt x="20017" y="-121"/>
                    <a:pt x="19482" y="132"/>
                  </a:cubicBezTo>
                  <a:cubicBezTo>
                    <a:pt x="17025" y="1223"/>
                    <a:pt x="14709" y="2617"/>
                    <a:pt x="12585" y="4283"/>
                  </a:cubicBezTo>
                  <a:cubicBezTo>
                    <a:pt x="10015" y="6275"/>
                    <a:pt x="8041" y="8960"/>
                    <a:pt x="6884" y="12035"/>
                  </a:cubicBezTo>
                  <a:cubicBezTo>
                    <a:pt x="5525" y="11803"/>
                    <a:pt x="4155" y="12381"/>
                    <a:pt x="3352" y="13523"/>
                  </a:cubicBezTo>
                  <a:cubicBezTo>
                    <a:pt x="3248" y="13680"/>
                    <a:pt x="3155" y="13845"/>
                    <a:pt x="3064" y="14010"/>
                  </a:cubicBezTo>
                  <a:cubicBezTo>
                    <a:pt x="2997" y="14136"/>
                    <a:pt x="2925" y="14262"/>
                    <a:pt x="2846" y="14382"/>
                  </a:cubicBezTo>
                  <a:cubicBezTo>
                    <a:pt x="2365" y="15079"/>
                    <a:pt x="1563" y="15468"/>
                    <a:pt x="731" y="15410"/>
                  </a:cubicBezTo>
                  <a:cubicBezTo>
                    <a:pt x="361" y="15376"/>
                    <a:pt x="35" y="15655"/>
                    <a:pt x="3" y="16032"/>
                  </a:cubicBezTo>
                  <a:cubicBezTo>
                    <a:pt x="-1" y="16075"/>
                    <a:pt x="-1" y="16118"/>
                    <a:pt x="4" y="16162"/>
                  </a:cubicBezTo>
                  <a:cubicBezTo>
                    <a:pt x="207" y="18022"/>
                    <a:pt x="1222" y="19689"/>
                    <a:pt x="2766" y="20700"/>
                  </a:cubicBezTo>
                  <a:cubicBezTo>
                    <a:pt x="3522" y="21200"/>
                    <a:pt x="4402" y="21471"/>
                    <a:pt x="5303" y="21479"/>
                  </a:cubicBezTo>
                  <a:cubicBezTo>
                    <a:pt x="5819" y="21478"/>
                    <a:pt x="6332" y="21386"/>
                    <a:pt x="6817" y="21205"/>
                  </a:cubicBezTo>
                  <a:cubicBezTo>
                    <a:pt x="8231" y="20690"/>
                    <a:pt x="9356" y="19573"/>
                    <a:pt x="9899" y="18145"/>
                  </a:cubicBezTo>
                  <a:cubicBezTo>
                    <a:pt x="10216" y="17062"/>
                    <a:pt x="10194" y="15906"/>
                    <a:pt x="9836" y="14837"/>
                  </a:cubicBezTo>
                  <a:cubicBezTo>
                    <a:pt x="12785" y="13644"/>
                    <a:pt x="15359" y="11653"/>
                    <a:pt x="17280" y="9077"/>
                  </a:cubicBezTo>
                  <a:cubicBezTo>
                    <a:pt x="18914" y="6910"/>
                    <a:pt x="20281" y="4547"/>
                    <a:pt x="21350" y="2041"/>
                  </a:cubicBezTo>
                  <a:cubicBezTo>
                    <a:pt x="21599" y="1495"/>
                    <a:pt x="21484" y="848"/>
                    <a:pt x="21064" y="426"/>
                  </a:cubicBezTo>
                  <a:close/>
                  <a:moveTo>
                    <a:pt x="10250" y="8625"/>
                  </a:moveTo>
                  <a:lnTo>
                    <a:pt x="13029" y="11459"/>
                  </a:lnTo>
                  <a:cubicBezTo>
                    <a:pt x="11860" y="12396"/>
                    <a:pt x="10551" y="13136"/>
                    <a:pt x="9152" y="13651"/>
                  </a:cubicBezTo>
                  <a:lnTo>
                    <a:pt x="8105" y="12583"/>
                  </a:lnTo>
                  <a:cubicBezTo>
                    <a:pt x="8608" y="11155"/>
                    <a:pt x="9332" y="9819"/>
                    <a:pt x="10250" y="8625"/>
                  </a:cubicBezTo>
                  <a:close/>
                </a:path>
              </a:pathLst>
            </a:custGeom>
            <a:solidFill>
              <a:srgbClr val="98BBBD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16" name="Group">
            <a:extLst>
              <a:ext uri="{FF2B5EF4-FFF2-40B4-BE49-F238E27FC236}">
                <a16:creationId xmlns:a16="http://schemas.microsoft.com/office/drawing/2014/main" id="{2D639D11-727A-4505-0588-6BCC45DCD6F4}"/>
              </a:ext>
            </a:extLst>
          </p:cNvPr>
          <p:cNvGrpSpPr/>
          <p:nvPr/>
        </p:nvGrpSpPr>
        <p:grpSpPr>
          <a:xfrm>
            <a:off x="6089812" y="2658613"/>
            <a:ext cx="1785938" cy="1719250"/>
            <a:chOff x="0" y="-1"/>
            <a:chExt cx="3571875" cy="3438497"/>
          </a:xfrm>
        </p:grpSpPr>
        <p:sp>
          <p:nvSpPr>
            <p:cNvPr id="117" name="Shape">
              <a:extLst>
                <a:ext uri="{FF2B5EF4-FFF2-40B4-BE49-F238E27FC236}">
                  <a16:creationId xmlns:a16="http://schemas.microsoft.com/office/drawing/2014/main" id="{F1ED7A1F-775D-DF9F-9AD3-AA8F94A2C36E}"/>
                </a:ext>
              </a:extLst>
            </p:cNvPr>
            <p:cNvSpPr/>
            <p:nvPr/>
          </p:nvSpPr>
          <p:spPr>
            <a:xfrm>
              <a:off x="0" y="2166110"/>
              <a:ext cx="3571875" cy="528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98" y="10800"/>
                  </a:lnTo>
                  <a:lnTo>
                    <a:pt x="0" y="21600"/>
                  </a:lnTo>
                  <a:lnTo>
                    <a:pt x="20602" y="21600"/>
                  </a:lnTo>
                  <a:lnTo>
                    <a:pt x="21600" y="10800"/>
                  </a:lnTo>
                  <a:lnTo>
                    <a:pt x="20602" y="0"/>
                  </a:lnTo>
                  <a:lnTo>
                    <a:pt x="0" y="0"/>
                  </a:lnTo>
                  <a:close/>
                  <a:moveTo>
                    <a:pt x="10776" y="6568"/>
                  </a:moveTo>
                  <a:cubicBezTo>
                    <a:pt x="10937" y="6568"/>
                    <a:pt x="11095" y="6989"/>
                    <a:pt x="11218" y="7816"/>
                  </a:cubicBezTo>
                  <a:cubicBezTo>
                    <a:pt x="11463" y="9471"/>
                    <a:pt x="11463" y="12145"/>
                    <a:pt x="11218" y="13800"/>
                  </a:cubicBezTo>
                  <a:cubicBezTo>
                    <a:pt x="10973" y="15455"/>
                    <a:pt x="10577" y="15455"/>
                    <a:pt x="10332" y="13800"/>
                  </a:cubicBezTo>
                  <a:cubicBezTo>
                    <a:pt x="10087" y="12145"/>
                    <a:pt x="10087" y="9471"/>
                    <a:pt x="10332" y="7816"/>
                  </a:cubicBezTo>
                  <a:cubicBezTo>
                    <a:pt x="10454" y="6989"/>
                    <a:pt x="10615" y="6568"/>
                    <a:pt x="10776" y="6568"/>
                  </a:cubicBezTo>
                  <a:close/>
                </a:path>
              </a:pathLst>
            </a:custGeom>
            <a:solidFill>
              <a:srgbClr val="948DA3"/>
            </a:solidFill>
            <a:ln w="12700" cap="flat">
              <a:solidFill>
                <a:srgbClr val="948DA3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18" name="2024">
              <a:extLst>
                <a:ext uri="{FF2B5EF4-FFF2-40B4-BE49-F238E27FC236}">
                  <a16:creationId xmlns:a16="http://schemas.microsoft.com/office/drawing/2014/main" id="{CC70E30A-EDCD-FFC1-45D5-F615ADCF615A}"/>
                </a:ext>
              </a:extLst>
            </p:cNvPr>
            <p:cNvSpPr txBox="1"/>
            <p:nvPr/>
          </p:nvSpPr>
          <p:spPr>
            <a:xfrm>
              <a:off x="958840" y="2781907"/>
              <a:ext cx="1654196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>
              <a:lvl1pPr>
                <a:defRPr sz="3600" b="0">
                  <a:solidFill>
                    <a:srgbClr val="894D81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r>
                <a:rPr lang="fr-FR" sz="1800" dirty="0">
                  <a:solidFill>
                    <a:srgbClr val="948DA3"/>
                  </a:solidFill>
                </a:rPr>
                <a:t>MySQL</a:t>
              </a:r>
              <a:endParaRPr sz="1800" dirty="0">
                <a:solidFill>
                  <a:srgbClr val="948DA3"/>
                </a:solidFill>
              </a:endParaRPr>
            </a:p>
          </p:txBody>
        </p:sp>
        <p:sp>
          <p:nvSpPr>
            <p:cNvPr id="119" name="Graphic 229">
              <a:extLst>
                <a:ext uri="{FF2B5EF4-FFF2-40B4-BE49-F238E27FC236}">
                  <a16:creationId xmlns:a16="http://schemas.microsoft.com/office/drawing/2014/main" id="{88234054-557E-74AF-F4AB-1A0E0EE4BC74}"/>
                </a:ext>
              </a:extLst>
            </p:cNvPr>
            <p:cNvSpPr/>
            <p:nvPr/>
          </p:nvSpPr>
          <p:spPr>
            <a:xfrm>
              <a:off x="1592108" y="406845"/>
              <a:ext cx="489695" cy="382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21600" extrusionOk="0">
                  <a:moveTo>
                    <a:pt x="8407" y="21600"/>
                  </a:moveTo>
                  <a:cubicBezTo>
                    <a:pt x="0" y="21600"/>
                    <a:pt x="0" y="19953"/>
                    <a:pt x="0" y="19411"/>
                  </a:cubicBezTo>
                  <a:lnTo>
                    <a:pt x="0" y="18302"/>
                  </a:lnTo>
                  <a:cubicBezTo>
                    <a:pt x="2" y="16622"/>
                    <a:pt x="766" y="15098"/>
                    <a:pt x="1955" y="14401"/>
                  </a:cubicBezTo>
                  <a:lnTo>
                    <a:pt x="4763" y="12760"/>
                  </a:lnTo>
                  <a:cubicBezTo>
                    <a:pt x="5078" y="12575"/>
                    <a:pt x="5349" y="12286"/>
                    <a:pt x="5548" y="11923"/>
                  </a:cubicBezTo>
                  <a:cubicBezTo>
                    <a:pt x="5741" y="11570"/>
                    <a:pt x="5756" y="11104"/>
                    <a:pt x="5586" y="10732"/>
                  </a:cubicBezTo>
                  <a:cubicBezTo>
                    <a:pt x="4964" y="9342"/>
                    <a:pt x="4638" y="7766"/>
                    <a:pt x="4641" y="6163"/>
                  </a:cubicBezTo>
                  <a:cubicBezTo>
                    <a:pt x="4641" y="3096"/>
                    <a:pt x="5805" y="0"/>
                    <a:pt x="8407" y="0"/>
                  </a:cubicBezTo>
                  <a:cubicBezTo>
                    <a:pt x="11009" y="0"/>
                    <a:pt x="12174" y="3096"/>
                    <a:pt x="12174" y="6163"/>
                  </a:cubicBezTo>
                  <a:cubicBezTo>
                    <a:pt x="12178" y="7766"/>
                    <a:pt x="11853" y="9343"/>
                    <a:pt x="11232" y="10734"/>
                  </a:cubicBezTo>
                  <a:cubicBezTo>
                    <a:pt x="11062" y="11107"/>
                    <a:pt x="11076" y="11572"/>
                    <a:pt x="11270" y="11926"/>
                  </a:cubicBezTo>
                  <a:cubicBezTo>
                    <a:pt x="11469" y="12289"/>
                    <a:pt x="11740" y="12578"/>
                    <a:pt x="12055" y="12762"/>
                  </a:cubicBezTo>
                  <a:lnTo>
                    <a:pt x="14863" y="14404"/>
                  </a:lnTo>
                  <a:cubicBezTo>
                    <a:pt x="16050" y="15102"/>
                    <a:pt x="16812" y="16624"/>
                    <a:pt x="16814" y="18302"/>
                  </a:cubicBezTo>
                  <a:lnTo>
                    <a:pt x="16814" y="19411"/>
                  </a:lnTo>
                  <a:cubicBezTo>
                    <a:pt x="16814" y="19953"/>
                    <a:pt x="16814" y="21600"/>
                    <a:pt x="8407" y="21600"/>
                  </a:cubicBezTo>
                  <a:close/>
                  <a:moveTo>
                    <a:pt x="16954" y="8819"/>
                  </a:moveTo>
                  <a:lnTo>
                    <a:pt x="21325" y="3203"/>
                  </a:lnTo>
                  <a:cubicBezTo>
                    <a:pt x="21593" y="2871"/>
                    <a:pt x="21600" y="2324"/>
                    <a:pt x="21342" y="1981"/>
                  </a:cubicBezTo>
                  <a:cubicBezTo>
                    <a:pt x="21084" y="1638"/>
                    <a:pt x="20658" y="1628"/>
                    <a:pt x="20391" y="1960"/>
                  </a:cubicBezTo>
                  <a:cubicBezTo>
                    <a:pt x="20385" y="1967"/>
                    <a:pt x="20380" y="1974"/>
                    <a:pt x="20374" y="1981"/>
                  </a:cubicBezTo>
                  <a:lnTo>
                    <a:pt x="16478" y="6986"/>
                  </a:lnTo>
                  <a:lnTo>
                    <a:pt x="14600" y="4573"/>
                  </a:lnTo>
                  <a:cubicBezTo>
                    <a:pt x="14332" y="4242"/>
                    <a:pt x="13907" y="4251"/>
                    <a:pt x="13649" y="4594"/>
                  </a:cubicBezTo>
                  <a:cubicBezTo>
                    <a:pt x="13397" y="4929"/>
                    <a:pt x="13397" y="5460"/>
                    <a:pt x="13649" y="5795"/>
                  </a:cubicBezTo>
                  <a:lnTo>
                    <a:pt x="16003" y="8819"/>
                  </a:lnTo>
                  <a:cubicBezTo>
                    <a:pt x="16265" y="9156"/>
                    <a:pt x="16691" y="9156"/>
                    <a:pt x="16954" y="8819"/>
                  </a:cubicBezTo>
                  <a:close/>
                </a:path>
              </a:pathLst>
            </a:custGeom>
            <a:solidFill>
              <a:srgbClr val="948DA3"/>
            </a:solidFill>
            <a:ln w="12700" cap="flat">
              <a:solidFill>
                <a:srgbClr val="948DA3"/>
              </a:solidFill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20" name="Circle">
              <a:extLst>
                <a:ext uri="{FF2B5EF4-FFF2-40B4-BE49-F238E27FC236}">
                  <a16:creationId xmlns:a16="http://schemas.microsoft.com/office/drawing/2014/main" id="{16B97CD5-7B21-B0BA-8E7E-B1F945F5D103}"/>
                </a:ext>
              </a:extLst>
            </p:cNvPr>
            <p:cNvSpPr/>
            <p:nvPr/>
          </p:nvSpPr>
          <p:spPr>
            <a:xfrm rot="10800000">
              <a:off x="1151155" y="-1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948D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olidFill>
                  <a:srgbClr val="948DA3"/>
                </a:solidFill>
              </a:endParaRPr>
            </a:p>
          </p:txBody>
        </p:sp>
        <p:sp>
          <p:nvSpPr>
            <p:cNvPr id="121" name="Line">
              <a:extLst>
                <a:ext uri="{FF2B5EF4-FFF2-40B4-BE49-F238E27FC236}">
                  <a16:creationId xmlns:a16="http://schemas.microsoft.com/office/drawing/2014/main" id="{C164C573-AF21-1861-0B25-32D8DCA8CAD2}"/>
                </a:ext>
              </a:extLst>
            </p:cNvPr>
            <p:cNvSpPr/>
            <p:nvPr/>
          </p:nvSpPr>
          <p:spPr>
            <a:xfrm flipH="1">
              <a:off x="1786155" y="1259726"/>
              <a:ext cx="0" cy="1030323"/>
            </a:xfrm>
            <a:prstGeom prst="line">
              <a:avLst/>
            </a:prstGeom>
            <a:noFill/>
            <a:ln w="38100" cap="flat">
              <a:solidFill>
                <a:srgbClr val="948DA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grpSp>
        <p:nvGrpSpPr>
          <p:cNvPr id="126" name="Group">
            <a:extLst>
              <a:ext uri="{FF2B5EF4-FFF2-40B4-BE49-F238E27FC236}">
                <a16:creationId xmlns:a16="http://schemas.microsoft.com/office/drawing/2014/main" id="{8A1538F7-ADB8-0A02-9C88-302055CB324E}"/>
              </a:ext>
            </a:extLst>
          </p:cNvPr>
          <p:cNvGrpSpPr/>
          <p:nvPr/>
        </p:nvGrpSpPr>
        <p:grpSpPr>
          <a:xfrm>
            <a:off x="9636936" y="2658613"/>
            <a:ext cx="1785938" cy="2091252"/>
            <a:chOff x="0" y="-2"/>
            <a:chExt cx="3571875" cy="4182501"/>
          </a:xfrm>
        </p:grpSpPr>
        <p:sp>
          <p:nvSpPr>
            <p:cNvPr id="127" name="Shape">
              <a:extLst>
                <a:ext uri="{FF2B5EF4-FFF2-40B4-BE49-F238E27FC236}">
                  <a16:creationId xmlns:a16="http://schemas.microsoft.com/office/drawing/2014/main" id="{A93EE9BB-6E49-B004-A34F-C283FA1CB0FD}"/>
                </a:ext>
              </a:extLst>
            </p:cNvPr>
            <p:cNvSpPr/>
            <p:nvPr/>
          </p:nvSpPr>
          <p:spPr>
            <a:xfrm>
              <a:off x="0" y="2166110"/>
              <a:ext cx="3571875" cy="528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98" y="10800"/>
                  </a:lnTo>
                  <a:lnTo>
                    <a:pt x="0" y="21600"/>
                  </a:lnTo>
                  <a:lnTo>
                    <a:pt x="20602" y="21600"/>
                  </a:lnTo>
                  <a:lnTo>
                    <a:pt x="21600" y="10800"/>
                  </a:lnTo>
                  <a:lnTo>
                    <a:pt x="20602" y="0"/>
                  </a:lnTo>
                  <a:lnTo>
                    <a:pt x="0" y="0"/>
                  </a:lnTo>
                  <a:close/>
                  <a:moveTo>
                    <a:pt x="10776" y="6568"/>
                  </a:moveTo>
                  <a:cubicBezTo>
                    <a:pt x="10937" y="6568"/>
                    <a:pt x="11095" y="6989"/>
                    <a:pt x="11218" y="7816"/>
                  </a:cubicBezTo>
                  <a:cubicBezTo>
                    <a:pt x="11463" y="9471"/>
                    <a:pt x="11463" y="12145"/>
                    <a:pt x="11218" y="13800"/>
                  </a:cubicBezTo>
                  <a:cubicBezTo>
                    <a:pt x="10973" y="15455"/>
                    <a:pt x="10577" y="15455"/>
                    <a:pt x="10332" y="13800"/>
                  </a:cubicBezTo>
                  <a:cubicBezTo>
                    <a:pt x="10087" y="12145"/>
                    <a:pt x="10087" y="9471"/>
                    <a:pt x="10332" y="7816"/>
                  </a:cubicBezTo>
                  <a:cubicBezTo>
                    <a:pt x="10454" y="6989"/>
                    <a:pt x="10615" y="6568"/>
                    <a:pt x="10776" y="6568"/>
                  </a:cubicBezTo>
                  <a:close/>
                </a:path>
              </a:pathLst>
            </a:custGeom>
            <a:solidFill>
              <a:srgbClr val="DEAB8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8" name="2026">
              <a:extLst>
                <a:ext uri="{FF2B5EF4-FFF2-40B4-BE49-F238E27FC236}">
                  <a16:creationId xmlns:a16="http://schemas.microsoft.com/office/drawing/2014/main" id="{ACDDAA76-F5CD-84B3-5C39-42934A3B182F}"/>
                </a:ext>
              </a:extLst>
            </p:cNvPr>
            <p:cNvSpPr txBox="1"/>
            <p:nvPr/>
          </p:nvSpPr>
          <p:spPr>
            <a:xfrm>
              <a:off x="769314" y="2971912"/>
              <a:ext cx="1986221" cy="12105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t">
              <a:spAutoFit/>
            </a:bodyPr>
            <a:lstStyle>
              <a:lvl1pPr>
                <a:defRPr sz="3600" b="0">
                  <a:solidFill>
                    <a:srgbClr val="EB7D75"/>
                  </a:solidFill>
                  <a:latin typeface="Barlow Bold"/>
                  <a:ea typeface="Barlow Bold"/>
                  <a:cs typeface="Barlow Bold"/>
                  <a:sym typeface="Barlow Bold"/>
                </a:defRPr>
              </a:lvl1pPr>
            </a:lstStyle>
            <a:p>
              <a:r>
                <a:rPr lang="fr-FR" sz="1800" dirty="0">
                  <a:solidFill>
                    <a:srgbClr val="DEAB81"/>
                  </a:solidFill>
                </a:rPr>
                <a:t>Machine Learning</a:t>
              </a:r>
              <a:endParaRPr sz="1800" dirty="0">
                <a:solidFill>
                  <a:srgbClr val="DEAB81"/>
                </a:solidFill>
              </a:endParaRPr>
            </a:p>
          </p:txBody>
        </p:sp>
        <p:sp>
          <p:nvSpPr>
            <p:cNvPr id="129" name="Graphic 115">
              <a:extLst>
                <a:ext uri="{FF2B5EF4-FFF2-40B4-BE49-F238E27FC236}">
                  <a16:creationId xmlns:a16="http://schemas.microsoft.com/office/drawing/2014/main" id="{3835C049-CF39-D843-AE78-8859E2217B50}"/>
                </a:ext>
              </a:extLst>
            </p:cNvPr>
            <p:cNvSpPr/>
            <p:nvPr/>
          </p:nvSpPr>
          <p:spPr>
            <a:xfrm>
              <a:off x="1630647" y="394897"/>
              <a:ext cx="336534" cy="489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855" y="21600"/>
                  </a:moveTo>
                  <a:cubicBezTo>
                    <a:pt x="7313" y="21600"/>
                    <a:pt x="6873" y="21298"/>
                    <a:pt x="6873" y="20925"/>
                  </a:cubicBezTo>
                  <a:cubicBezTo>
                    <a:pt x="6873" y="20877"/>
                    <a:pt x="6880" y="20830"/>
                    <a:pt x="6895" y="20783"/>
                  </a:cubicBezTo>
                  <a:lnTo>
                    <a:pt x="9586" y="12150"/>
                  </a:lnTo>
                  <a:lnTo>
                    <a:pt x="983" y="12150"/>
                  </a:lnTo>
                  <a:cubicBezTo>
                    <a:pt x="440" y="12150"/>
                    <a:pt x="0" y="11848"/>
                    <a:pt x="0" y="11475"/>
                  </a:cubicBezTo>
                  <a:cubicBezTo>
                    <a:pt x="0" y="11394"/>
                    <a:pt x="21" y="11314"/>
                    <a:pt x="63" y="11238"/>
                  </a:cubicBezTo>
                  <a:lnTo>
                    <a:pt x="5953" y="438"/>
                  </a:lnTo>
                  <a:cubicBezTo>
                    <a:pt x="6097" y="175"/>
                    <a:pt x="6464" y="0"/>
                    <a:pt x="6873" y="0"/>
                  </a:cubicBezTo>
                  <a:lnTo>
                    <a:pt x="17673" y="0"/>
                  </a:lnTo>
                  <a:cubicBezTo>
                    <a:pt x="18215" y="0"/>
                    <a:pt x="18655" y="303"/>
                    <a:pt x="18655" y="675"/>
                  </a:cubicBezTo>
                  <a:cubicBezTo>
                    <a:pt x="18655" y="772"/>
                    <a:pt x="18625" y="867"/>
                    <a:pt x="18567" y="955"/>
                  </a:cubicBezTo>
                  <a:lnTo>
                    <a:pt x="14289" y="7425"/>
                  </a:lnTo>
                  <a:lnTo>
                    <a:pt x="20619" y="7425"/>
                  </a:lnTo>
                  <a:cubicBezTo>
                    <a:pt x="21161" y="7425"/>
                    <a:pt x="21600" y="7728"/>
                    <a:pt x="21599" y="8101"/>
                  </a:cubicBezTo>
                  <a:cubicBezTo>
                    <a:pt x="21599" y="8236"/>
                    <a:pt x="21540" y="8369"/>
                    <a:pt x="21428" y="8481"/>
                  </a:cubicBezTo>
                  <a:lnTo>
                    <a:pt x="8665" y="21306"/>
                  </a:lnTo>
                  <a:cubicBezTo>
                    <a:pt x="8482" y="21490"/>
                    <a:pt x="8179" y="21600"/>
                    <a:pt x="7855" y="21600"/>
                  </a:cubicBezTo>
                  <a:close/>
                </a:path>
              </a:pathLst>
            </a:custGeom>
            <a:solidFill>
              <a:srgbClr val="DEAB81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grpSp>
          <p:nvGrpSpPr>
            <p:cNvPr id="130" name="Group">
              <a:extLst>
                <a:ext uri="{FF2B5EF4-FFF2-40B4-BE49-F238E27FC236}">
                  <a16:creationId xmlns:a16="http://schemas.microsoft.com/office/drawing/2014/main" id="{D2AB9D99-035A-C3E6-AC4E-81AF212BD268}"/>
                </a:ext>
              </a:extLst>
            </p:cNvPr>
            <p:cNvGrpSpPr/>
            <p:nvPr/>
          </p:nvGrpSpPr>
          <p:grpSpPr>
            <a:xfrm>
              <a:off x="1155467" y="-2"/>
              <a:ext cx="1270001" cy="2290051"/>
              <a:chOff x="0" y="-1"/>
              <a:chExt cx="1270000" cy="2290049"/>
            </a:xfrm>
          </p:grpSpPr>
          <p:sp>
            <p:nvSpPr>
              <p:cNvPr id="131" name="Circle">
                <a:extLst>
                  <a:ext uri="{FF2B5EF4-FFF2-40B4-BE49-F238E27FC236}">
                    <a16:creationId xmlns:a16="http://schemas.microsoft.com/office/drawing/2014/main" id="{D6A92469-E23E-D2AE-2824-D180F0493C2F}"/>
                  </a:ext>
                </a:extLst>
              </p:cNvPr>
              <p:cNvSpPr/>
              <p:nvPr/>
            </p:nvSpPr>
            <p:spPr>
              <a:xfrm rot="10800000">
                <a:off x="0" y="-1"/>
                <a:ext cx="1270000" cy="1270001"/>
              </a:xfrm>
              <a:prstGeom prst="ellipse">
                <a:avLst/>
              </a:prstGeom>
              <a:noFill/>
              <a:ln w="38100" cap="flat">
                <a:solidFill>
                  <a:srgbClr val="DEAB8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solidFill>
                    <a:srgbClr val="DEAB81"/>
                  </a:solidFill>
                </a:endParaRPr>
              </a:p>
            </p:txBody>
          </p:sp>
          <p:sp>
            <p:nvSpPr>
              <p:cNvPr id="132" name="Line">
                <a:extLst>
                  <a:ext uri="{FF2B5EF4-FFF2-40B4-BE49-F238E27FC236}">
                    <a16:creationId xmlns:a16="http://schemas.microsoft.com/office/drawing/2014/main" id="{BF54E580-0A9D-31FE-64C7-9EDFEF0335C5}"/>
                  </a:ext>
                </a:extLst>
              </p:cNvPr>
              <p:cNvSpPr/>
              <p:nvPr/>
            </p:nvSpPr>
            <p:spPr>
              <a:xfrm flipH="1">
                <a:off x="635000" y="1259726"/>
                <a:ext cx="0" cy="1030322"/>
              </a:xfrm>
              <a:prstGeom prst="line">
                <a:avLst/>
              </a:prstGeom>
              <a:noFill/>
              <a:ln w="38100" cap="flat">
                <a:solidFill>
                  <a:srgbClr val="DEAB8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212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131" y="2440523"/>
            <a:ext cx="8795659" cy="3295114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  <a:hlinkClick r:id="rId2"/>
              </a:rPr>
              <a:t>Data.iledefrance.fr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 - French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museums</a:t>
            </a:r>
            <a:r>
              <a:rPr lang="fr-FR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: </a:t>
            </a:r>
            <a:r>
              <a:rPr lang="fr-FR" sz="20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134 </a:t>
            </a:r>
            <a:r>
              <a:rPr lang="fr-FR" sz="2000" dirty="0" err="1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rows</a:t>
            </a:r>
            <a:r>
              <a:rPr lang="fr-FR" sz="20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, 15 </a:t>
            </a:r>
            <a:r>
              <a:rPr lang="fr-FR" sz="2000" dirty="0" err="1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columns</a:t>
            </a:r>
            <a:endParaRPr lang="fr-FR" sz="2000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  <a:hlinkClick r:id="rId3"/>
              </a:rPr>
              <a:t>Data.culture.gouv.fr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 - French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museums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fr-FR" sz="2000" u="none" strike="noStrike" dirty="0" err="1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visitors</a:t>
            </a:r>
            <a:r>
              <a:rPr lang="fr-FR" sz="2000" dirty="0">
                <a:solidFill>
                  <a:srgbClr val="000000"/>
                </a:solidFill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: </a:t>
            </a:r>
            <a:r>
              <a:rPr lang="fr-FR" sz="20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23587 </a:t>
            </a:r>
            <a:r>
              <a:rPr lang="fr-FR" sz="2000" dirty="0" err="1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rows</a:t>
            </a:r>
            <a:r>
              <a:rPr lang="fr-FR" sz="20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, 13 </a:t>
            </a:r>
            <a:r>
              <a:rPr lang="fr-FR" sz="2000" dirty="0" err="1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columns</a:t>
            </a:r>
            <a:endParaRPr lang="fr-FR" sz="2000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fr-FR" sz="2000" u="none" strike="noStrike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  <a:hlinkClick r:id="rId4"/>
              </a:rPr>
              <a:t>Opendata.paris.fr</a:t>
            </a:r>
            <a:r>
              <a:rPr lang="fr-FR" sz="2000" u="none" strike="noStrike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Calibri" panose="020F0502020204030204" pitchFamily="34" charset="0"/>
              </a:rPr>
              <a:t> - Exhibitions in Paris: </a:t>
            </a:r>
            <a:r>
              <a:rPr lang="fr-FR" sz="20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2039 </a:t>
            </a:r>
            <a:r>
              <a:rPr lang="fr-FR" sz="2000" dirty="0" err="1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rows</a:t>
            </a:r>
            <a:r>
              <a:rPr lang="fr-FR" sz="20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, 42 </a:t>
            </a:r>
            <a:r>
              <a:rPr lang="fr-FR" sz="2000" dirty="0" err="1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columns</a:t>
            </a:r>
            <a:endParaRPr lang="fr-FR" sz="2000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endParaRPr lang="fr-FR" sz="2000" dirty="0">
              <a:solidFill>
                <a:srgbClr val="000000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040582" cy="920193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Data collection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06F1C0-5092-D550-051A-0ABFBA021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606" y="4436894"/>
            <a:ext cx="2128098" cy="7689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7D0439-842D-0672-AFBA-786B0C5D2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1836" y="4472132"/>
            <a:ext cx="3632200" cy="6985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368124A-CF80-159F-0B33-45389D12A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1009" y="4420431"/>
            <a:ext cx="3970427" cy="6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0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6937E3-0D0C-45CE-3A53-A1D98BCEF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45" y="1662545"/>
            <a:ext cx="5043425" cy="4266122"/>
          </a:xfrm>
          <a:prstGeom prst="rect">
            <a:avLst/>
          </a:prstGeom>
        </p:spPr>
      </p:pic>
      <p:sp>
        <p:nvSpPr>
          <p:cNvPr id="19" name="Google Shape;528;g12c43fe8f74_0_299">
            <a:extLst>
              <a:ext uri="{FF2B5EF4-FFF2-40B4-BE49-F238E27FC236}">
                <a16:creationId xmlns:a16="http://schemas.microsoft.com/office/drawing/2014/main" id="{D883C8AF-A6C5-D83B-8239-7AFCC4FF5632}"/>
              </a:ext>
            </a:extLst>
          </p:cNvPr>
          <p:cNvSpPr txBox="1"/>
          <p:nvPr/>
        </p:nvSpPr>
        <p:spPr>
          <a:xfrm>
            <a:off x="484818" y="973864"/>
            <a:ext cx="416947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French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museums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FDCF671-224E-391C-244C-B767F8095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14" y="1638795"/>
            <a:ext cx="5256990" cy="4331463"/>
          </a:xfrm>
          <a:prstGeom prst="rect">
            <a:avLst/>
          </a:prstGeom>
        </p:spPr>
      </p:pic>
      <p:sp>
        <p:nvSpPr>
          <p:cNvPr id="3" name="Google Shape;528;g12c43fe8f74_0_299">
            <a:extLst>
              <a:ext uri="{FF2B5EF4-FFF2-40B4-BE49-F238E27FC236}">
                <a16:creationId xmlns:a16="http://schemas.microsoft.com/office/drawing/2014/main" id="{D7F849B9-8A45-152B-B3A6-EEB099F5B306}"/>
              </a:ext>
            </a:extLst>
          </p:cNvPr>
          <p:cNvSpPr txBox="1"/>
          <p:nvPr/>
        </p:nvSpPr>
        <p:spPr>
          <a:xfrm>
            <a:off x="5899961" y="973864"/>
            <a:ext cx="416947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French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museums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visitors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551450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D572F31-8ED6-EDB7-78A8-01052043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48" y="973864"/>
            <a:ext cx="4280000" cy="499660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F899100-95D8-95DC-F2A1-743525587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307" y="973864"/>
            <a:ext cx="4423889" cy="4991054"/>
          </a:xfrm>
          <a:prstGeom prst="rect">
            <a:avLst/>
          </a:prstGeom>
        </p:spPr>
      </p:pic>
      <p:sp>
        <p:nvSpPr>
          <p:cNvPr id="19" name="Google Shape;528;g12c43fe8f74_0_299">
            <a:extLst>
              <a:ext uri="{FF2B5EF4-FFF2-40B4-BE49-F238E27FC236}">
                <a16:creationId xmlns:a16="http://schemas.microsoft.com/office/drawing/2014/main" id="{D883C8AF-A6C5-D83B-8239-7AFCC4FF5632}"/>
              </a:ext>
            </a:extLst>
          </p:cNvPr>
          <p:cNvSpPr txBox="1"/>
          <p:nvPr/>
        </p:nvSpPr>
        <p:spPr>
          <a:xfrm>
            <a:off x="484818" y="973864"/>
            <a:ext cx="416947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Exhibitions in Paris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67941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87EFE6C-B140-4B16-8C36-94497C455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131" y="2772889"/>
            <a:ext cx="8795659" cy="2962748"/>
          </a:xfrm>
        </p:spPr>
        <p:txBody>
          <a:bodyPr>
            <a:normAutofit/>
          </a:bodyPr>
          <a:lstStyle/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Data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wrong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types</a:t>
            </a: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NaN values</a:t>
            </a: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Duplicates</a:t>
            </a: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Corrupted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rows</a:t>
            </a: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Unnecessary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columns</a:t>
            </a: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 algn="l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Columns</a:t>
            </a:r>
            <a:r>
              <a:rPr lang="fr-FR" sz="2000" dirty="0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2D2E30"/>
                </a:solidFill>
                <a:latin typeface="+mj-lt"/>
                <a:cs typeface="Calibri" panose="020F0502020204030204" pitchFamily="34" charset="0"/>
              </a:rPr>
              <a:t>renaming</a:t>
            </a:r>
            <a:endParaRPr lang="fr-FR" sz="2000" dirty="0">
              <a:solidFill>
                <a:srgbClr val="2D2E30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5BFF0ED8-D66E-FE92-3677-50F895A91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040582" cy="920193"/>
          </a:xfrm>
        </p:spPr>
        <p:txBody>
          <a:bodyPr>
            <a:noAutofit/>
          </a:bodyPr>
          <a:lstStyle/>
          <a:p>
            <a:pPr algn="l"/>
            <a:r>
              <a:rPr lang="fr-FR" dirty="0">
                <a:latin typeface="Heiti TC Medium" pitchFamily="2" charset="-128"/>
                <a:ea typeface="Heiti TC Medium" pitchFamily="2" charset="-128"/>
              </a:rPr>
              <a:t>Data </a:t>
            </a:r>
            <a:r>
              <a:rPr lang="fr-FR" dirty="0" err="1">
                <a:latin typeface="Heiti TC Medium" pitchFamily="2" charset="-128"/>
                <a:ea typeface="Heiti TC Medium" pitchFamily="2" charset="-128"/>
              </a:rPr>
              <a:t>cleaning</a:t>
            </a:r>
            <a:endParaRPr lang="fr-FR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6" name="Google Shape;528;g12c43fe8f74_0_299">
            <a:extLst>
              <a:ext uri="{FF2B5EF4-FFF2-40B4-BE49-F238E27FC236}">
                <a16:creationId xmlns:a16="http://schemas.microsoft.com/office/drawing/2014/main" id="{1EC4EFA6-3133-0BB7-D4BB-E6FB302BB6E0}"/>
              </a:ext>
            </a:extLst>
          </p:cNvPr>
          <p:cNvSpPr txBox="1"/>
          <p:nvPr/>
        </p:nvSpPr>
        <p:spPr>
          <a:xfrm>
            <a:off x="1797131" y="2119916"/>
            <a:ext cx="416947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Method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applied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 to the 3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datasets</a:t>
            </a: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: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" name="image13.png">
            <a:extLst>
              <a:ext uri="{FF2B5EF4-FFF2-40B4-BE49-F238E27FC236}">
                <a16:creationId xmlns:a16="http://schemas.microsoft.com/office/drawing/2014/main" id="{E8357DF8-78FB-4E0D-DF69-EB53FED1310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487389" y="2368983"/>
            <a:ext cx="5943600" cy="29718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1384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BA0D49C-33AE-58AE-FDCD-1F327A95B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37"/>
          <a:stretch/>
        </p:blipFill>
        <p:spPr>
          <a:xfrm>
            <a:off x="-1" y="0"/>
            <a:ext cx="12192001" cy="724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E03FEBC-2297-ADD8-51F2-DA68B330E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211"/>
          <a:stretch/>
        </p:blipFill>
        <p:spPr>
          <a:xfrm>
            <a:off x="-1" y="6139543"/>
            <a:ext cx="12192001" cy="1514737"/>
          </a:xfrm>
          <a:prstGeom prst="rect">
            <a:avLst/>
          </a:prstGeom>
        </p:spPr>
      </p:pic>
      <p:sp>
        <p:nvSpPr>
          <p:cNvPr id="6" name="Google Shape;528;g12c43fe8f74_0_299">
            <a:extLst>
              <a:ext uri="{FF2B5EF4-FFF2-40B4-BE49-F238E27FC236}">
                <a16:creationId xmlns:a16="http://schemas.microsoft.com/office/drawing/2014/main" id="{1EC4EFA6-3133-0BB7-D4BB-E6FB302BB6E0}"/>
              </a:ext>
            </a:extLst>
          </p:cNvPr>
          <p:cNvSpPr txBox="1"/>
          <p:nvPr/>
        </p:nvSpPr>
        <p:spPr>
          <a:xfrm>
            <a:off x="108279" y="718457"/>
            <a:ext cx="416947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475" tIns="85475" rIns="85475" bIns="85475" anchor="ctr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French </a:t>
            </a:r>
            <a:r>
              <a:rPr lang="fr-FR" sz="1500" dirty="0" err="1">
                <a:solidFill>
                  <a:srgbClr val="FFFFFF"/>
                </a:solidFill>
                <a:highlight>
                  <a:srgbClr val="4C4174"/>
                </a:highlight>
                <a:latin typeface="Roboto Slab"/>
                <a:ea typeface="Roboto Slab"/>
                <a:cs typeface="Roboto Slab"/>
              </a:rPr>
              <a:t>museums</a:t>
            </a:r>
            <a:endParaRPr sz="1500" b="1" dirty="0">
              <a:solidFill>
                <a:srgbClr val="FFFFFF"/>
              </a:solidFill>
              <a:highlight>
                <a:srgbClr val="4C4174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3234F6D7-2CE4-4E8A-9A3C-79DF5E3A75A0}"/>
              </a:ext>
            </a:extLst>
          </p:cNvPr>
          <p:cNvSpPr txBox="1">
            <a:spLocks/>
          </p:cNvSpPr>
          <p:nvPr/>
        </p:nvSpPr>
        <p:spPr>
          <a:xfrm>
            <a:off x="3673601" y="1505196"/>
            <a:ext cx="8795659" cy="43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Handling </a:t>
            </a:r>
            <a:r>
              <a:rPr lang="fr-FR" sz="1500" dirty="0" err="1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missing</a:t>
            </a: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 values</a:t>
            </a:r>
            <a:endParaRPr lang="fr-FR" sz="1500" dirty="0">
              <a:solidFill>
                <a:srgbClr val="FFFFFF"/>
              </a:solidFill>
              <a:highlight>
                <a:srgbClr val="98BBBD"/>
              </a:highlight>
              <a:latin typeface="Roboto Slab"/>
              <a:ea typeface="Roboto Slab"/>
              <a:cs typeface="Roboto Slab"/>
            </a:endParaRPr>
          </a:p>
        </p:txBody>
      </p:sp>
      <p:sp>
        <p:nvSpPr>
          <p:cNvPr id="25" name="Sous-titre 2">
            <a:extLst>
              <a:ext uri="{FF2B5EF4-FFF2-40B4-BE49-F238E27FC236}">
                <a16:creationId xmlns:a16="http://schemas.microsoft.com/office/drawing/2014/main" id="{434C5486-BBE8-E3B0-DDF9-0D4D414ADFCB}"/>
              </a:ext>
            </a:extLst>
          </p:cNvPr>
          <p:cNvSpPr txBox="1">
            <a:spLocks/>
          </p:cNvSpPr>
          <p:nvPr/>
        </p:nvSpPr>
        <p:spPr>
          <a:xfrm>
            <a:off x="3673601" y="4450281"/>
            <a:ext cx="8795659" cy="430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ctr">
              <a:spcBef>
                <a:spcPts val="0"/>
              </a:spcBef>
            </a:pPr>
            <a:r>
              <a:rPr lang="fr-FR" sz="1500" dirty="0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Drop </a:t>
            </a:r>
            <a:r>
              <a:rPr lang="fr-FR" sz="1500" dirty="0" err="1">
                <a:solidFill>
                  <a:srgbClr val="FFFFFF"/>
                </a:solidFill>
                <a:highlight>
                  <a:srgbClr val="98BBBD"/>
                </a:highlight>
                <a:latin typeface="Roboto Slab"/>
                <a:ea typeface="Roboto Slab"/>
                <a:cs typeface="Roboto Slab"/>
                <a:sym typeface="Wingdings" pitchFamily="2" charset="2"/>
              </a:rPr>
              <a:t>columns</a:t>
            </a:r>
            <a:endParaRPr lang="fr-FR" sz="1500" dirty="0">
              <a:solidFill>
                <a:srgbClr val="FFFFFF"/>
              </a:solidFill>
              <a:highlight>
                <a:srgbClr val="98BBBD"/>
              </a:highlight>
              <a:latin typeface="Roboto Slab"/>
              <a:ea typeface="Roboto Slab"/>
              <a:cs typeface="Roboto Slab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93FEFDF-AEAF-7533-AAF2-A76380BE49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27"/>
          <a:stretch/>
        </p:blipFill>
        <p:spPr>
          <a:xfrm>
            <a:off x="191404" y="1502057"/>
            <a:ext cx="3311817" cy="41402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2DC1781-F151-1D8C-4AD0-EB791C896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7129"/>
          <a:stretch/>
        </p:blipFill>
        <p:spPr>
          <a:xfrm>
            <a:off x="3756726" y="1893096"/>
            <a:ext cx="7772400" cy="6482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935BBB5-11D0-FECF-3D37-17C88DD86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726" y="4817037"/>
            <a:ext cx="7772400" cy="8191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EAA8EAD-2E01-302B-01D5-6297F6D77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726" y="2531703"/>
            <a:ext cx="7772400" cy="16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697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566</Words>
  <Application>Microsoft Macintosh PowerPoint</Application>
  <PresentationFormat>Grand écran</PresentationFormat>
  <Paragraphs>131</Paragraphs>
  <Slides>33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3" baseType="lpstr">
      <vt:lpstr>Heiti TC Medium</vt:lpstr>
      <vt:lpstr>Arial</vt:lpstr>
      <vt:lpstr>Barlow Bold</vt:lpstr>
      <vt:lpstr>Calibri</vt:lpstr>
      <vt:lpstr>Calibri Light</vt:lpstr>
      <vt:lpstr>Cambria</vt:lpstr>
      <vt:lpstr>Courier New</vt:lpstr>
      <vt:lpstr>Helvetica Neue</vt:lpstr>
      <vt:lpstr>Roboto Slab</vt:lpstr>
      <vt:lpstr>Thème Office</vt:lpstr>
      <vt:lpstr>Art exhibitions</vt:lpstr>
      <vt:lpstr>Agenda</vt:lpstr>
      <vt:lpstr>Project context</vt:lpstr>
      <vt:lpstr>Planning</vt:lpstr>
      <vt:lpstr>Data collection</vt:lpstr>
      <vt:lpstr>Présentation PowerPoint</vt:lpstr>
      <vt:lpstr>Présentation PowerPoint</vt:lpstr>
      <vt:lpstr>Data cleaning</vt:lpstr>
      <vt:lpstr>Présentation PowerPoint</vt:lpstr>
      <vt:lpstr>Présentation PowerPoint</vt:lpstr>
      <vt:lpstr>Présentation PowerPoint</vt:lpstr>
      <vt:lpstr>ERD</vt:lpstr>
      <vt:lpstr>Exploratory data analysis</vt:lpstr>
      <vt:lpstr>Présentation PowerPoint</vt:lpstr>
      <vt:lpstr>Présentation PowerPoint</vt:lpstr>
      <vt:lpstr>Main results</vt:lpstr>
      <vt:lpstr>Machine learning</vt:lpstr>
      <vt:lpstr>Présentation PowerPoint</vt:lpstr>
      <vt:lpstr>Demo</vt:lpstr>
      <vt:lpstr>Challenges</vt:lpstr>
      <vt:lpstr>Highlights</vt:lpstr>
      <vt:lpstr>Thank you!</vt:lpstr>
      <vt:lpstr>Appendix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Query #1</vt:lpstr>
      <vt:lpstr>Query #2</vt:lpstr>
      <vt:lpstr>Query #3</vt:lpstr>
      <vt:lpstr>Query #4</vt:lpstr>
      <vt:lpstr>Query #5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exhibitions</dc:title>
  <dc:creator>Axèle Mahalin</dc:creator>
  <cp:lastModifiedBy>Axèle Mahalin</cp:lastModifiedBy>
  <cp:revision>67</cp:revision>
  <dcterms:created xsi:type="dcterms:W3CDTF">2023-06-05T21:31:31Z</dcterms:created>
  <dcterms:modified xsi:type="dcterms:W3CDTF">2023-06-08T22:27:47Z</dcterms:modified>
</cp:coreProperties>
</file>